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5447625" cy="35999738"/>
  <p:notesSz cx="14224000" cy="20104100"/>
  <p:defaultTextStyle>
    <a:defPPr>
      <a:defRPr lang="en-US"/>
    </a:defPPr>
    <a:lvl1pPr marL="0" algn="l" defTabSz="1636602" rtl="0" eaLnBrk="1" latinLnBrk="0" hangingPunct="1">
      <a:defRPr sz="3222" kern="1200">
        <a:solidFill>
          <a:schemeClr val="tx1"/>
        </a:solidFill>
        <a:latin typeface="+mn-lt"/>
        <a:ea typeface="+mn-ea"/>
        <a:cs typeface="+mn-cs"/>
      </a:defRPr>
    </a:lvl1pPr>
    <a:lvl2pPr marL="818302" algn="l" defTabSz="1636602" rtl="0" eaLnBrk="1" latinLnBrk="0" hangingPunct="1">
      <a:defRPr sz="3222" kern="1200">
        <a:solidFill>
          <a:schemeClr val="tx1"/>
        </a:solidFill>
        <a:latin typeface="+mn-lt"/>
        <a:ea typeface="+mn-ea"/>
        <a:cs typeface="+mn-cs"/>
      </a:defRPr>
    </a:lvl2pPr>
    <a:lvl3pPr marL="1636602" algn="l" defTabSz="1636602" rtl="0" eaLnBrk="1" latinLnBrk="0" hangingPunct="1">
      <a:defRPr sz="3222" kern="1200">
        <a:solidFill>
          <a:schemeClr val="tx1"/>
        </a:solidFill>
        <a:latin typeface="+mn-lt"/>
        <a:ea typeface="+mn-ea"/>
        <a:cs typeface="+mn-cs"/>
      </a:defRPr>
    </a:lvl3pPr>
    <a:lvl4pPr marL="2454904" algn="l" defTabSz="1636602" rtl="0" eaLnBrk="1" latinLnBrk="0" hangingPunct="1">
      <a:defRPr sz="3222" kern="1200">
        <a:solidFill>
          <a:schemeClr val="tx1"/>
        </a:solidFill>
        <a:latin typeface="+mn-lt"/>
        <a:ea typeface="+mn-ea"/>
        <a:cs typeface="+mn-cs"/>
      </a:defRPr>
    </a:lvl4pPr>
    <a:lvl5pPr marL="3273205" algn="l" defTabSz="1636602" rtl="0" eaLnBrk="1" latinLnBrk="0" hangingPunct="1">
      <a:defRPr sz="3222" kern="1200">
        <a:solidFill>
          <a:schemeClr val="tx1"/>
        </a:solidFill>
        <a:latin typeface="+mn-lt"/>
        <a:ea typeface="+mn-ea"/>
        <a:cs typeface="+mn-cs"/>
      </a:defRPr>
    </a:lvl5pPr>
    <a:lvl6pPr marL="4091507" algn="l" defTabSz="1636602" rtl="0" eaLnBrk="1" latinLnBrk="0" hangingPunct="1">
      <a:defRPr sz="3222" kern="1200">
        <a:solidFill>
          <a:schemeClr val="tx1"/>
        </a:solidFill>
        <a:latin typeface="+mn-lt"/>
        <a:ea typeface="+mn-ea"/>
        <a:cs typeface="+mn-cs"/>
      </a:defRPr>
    </a:lvl6pPr>
    <a:lvl7pPr marL="4909807" algn="l" defTabSz="1636602" rtl="0" eaLnBrk="1" latinLnBrk="0" hangingPunct="1">
      <a:defRPr sz="3222" kern="1200">
        <a:solidFill>
          <a:schemeClr val="tx1"/>
        </a:solidFill>
        <a:latin typeface="+mn-lt"/>
        <a:ea typeface="+mn-ea"/>
        <a:cs typeface="+mn-cs"/>
      </a:defRPr>
    </a:lvl7pPr>
    <a:lvl8pPr marL="5728109" algn="l" defTabSz="1636602" rtl="0" eaLnBrk="1" latinLnBrk="0" hangingPunct="1">
      <a:defRPr sz="3222" kern="1200">
        <a:solidFill>
          <a:schemeClr val="tx1"/>
        </a:solidFill>
        <a:latin typeface="+mn-lt"/>
        <a:ea typeface="+mn-ea"/>
        <a:cs typeface="+mn-cs"/>
      </a:defRPr>
    </a:lvl8pPr>
    <a:lvl9pPr marL="6546409" algn="l" defTabSz="1636602" rtl="0" eaLnBrk="1" latinLnBrk="0" hangingPunct="1">
      <a:defRPr sz="32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57"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966" autoAdjust="0"/>
  </p:normalViewPr>
  <p:slideViewPr>
    <p:cSldViewPr>
      <p:cViewPr varScale="1">
        <p:scale>
          <a:sx n="21" d="100"/>
          <a:sy n="21" d="100"/>
        </p:scale>
        <p:origin x="3126" y="108"/>
      </p:cViewPr>
      <p:guideLst>
        <p:guide orient="horz" pos="5157"/>
        <p:guide pos="38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64263" cy="1008063"/>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8056563" y="0"/>
            <a:ext cx="6164262" cy="1008063"/>
          </a:xfrm>
          <a:prstGeom prst="rect">
            <a:avLst/>
          </a:prstGeom>
        </p:spPr>
        <p:txBody>
          <a:bodyPr vert="horz" lIns="91440" tIns="45720" rIns="91440" bIns="45720" rtlCol="0"/>
          <a:lstStyle>
            <a:lvl1pPr algn="r">
              <a:defRPr sz="1200"/>
            </a:lvl1pPr>
          </a:lstStyle>
          <a:p>
            <a:fld id="{8035FA50-D22E-4DD1-B683-52B979AFD00C}" type="datetimeFigureOut">
              <a:rPr lang="sr-Latn-RS" smtClean="0"/>
              <a:t>18.9.2023.</a:t>
            </a:fld>
            <a:endParaRPr lang="sr-Latn-RS"/>
          </a:p>
        </p:txBody>
      </p:sp>
      <p:sp>
        <p:nvSpPr>
          <p:cNvPr id="4" name="Slide Image Placeholder 3"/>
          <p:cNvSpPr>
            <a:spLocks noGrp="1" noRot="1" noChangeAspect="1"/>
          </p:cNvSpPr>
          <p:nvPr>
            <p:ph type="sldImg" idx="2"/>
          </p:nvPr>
        </p:nvSpPr>
        <p:spPr>
          <a:xfrm>
            <a:off x="4713288" y="2513013"/>
            <a:ext cx="4797425" cy="678497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1422400" y="9675813"/>
            <a:ext cx="11379200" cy="791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19096038"/>
            <a:ext cx="6164263" cy="1008062"/>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8056563" y="19096038"/>
            <a:ext cx="6164262" cy="1008062"/>
          </a:xfrm>
          <a:prstGeom prst="rect">
            <a:avLst/>
          </a:prstGeom>
        </p:spPr>
        <p:txBody>
          <a:bodyPr vert="horz" lIns="91440" tIns="45720" rIns="91440" bIns="45720" rtlCol="0" anchor="b"/>
          <a:lstStyle>
            <a:lvl1pPr algn="r">
              <a:defRPr sz="1200"/>
            </a:lvl1pPr>
          </a:lstStyle>
          <a:p>
            <a:fld id="{26E76262-653C-4AEF-BF31-FB2DAD86DEB5}" type="slidenum">
              <a:rPr lang="sr-Latn-RS" smtClean="0"/>
              <a:t>‹#›</a:t>
            </a:fld>
            <a:endParaRPr lang="sr-Latn-RS"/>
          </a:p>
        </p:txBody>
      </p:sp>
    </p:spTree>
    <p:extLst>
      <p:ext uri="{BB962C8B-B14F-4D97-AF65-F5344CB8AC3E}">
        <p14:creationId xmlns:p14="http://schemas.microsoft.com/office/powerpoint/2010/main" val="57857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26E76262-653C-4AEF-BF31-FB2DAD86DEB5}" type="slidenum">
              <a:rPr lang="sr-Latn-RS" smtClean="0"/>
              <a:t>1</a:t>
            </a:fld>
            <a:endParaRPr lang="sr-Latn-RS"/>
          </a:p>
        </p:txBody>
      </p:sp>
    </p:spTree>
    <p:extLst>
      <p:ext uri="{BB962C8B-B14F-4D97-AF65-F5344CB8AC3E}">
        <p14:creationId xmlns:p14="http://schemas.microsoft.com/office/powerpoint/2010/main" val="333911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08572" y="11159921"/>
            <a:ext cx="2163048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817144" y="20159856"/>
            <a:ext cx="1781333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272381" y="8279942"/>
            <a:ext cx="110697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3105527" y="8279942"/>
            <a:ext cx="110697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a:extLst>
              <a:ext uri="{FF2B5EF4-FFF2-40B4-BE49-F238E27FC236}">
                <a16:creationId xmlns:a16="http://schemas.microsoft.com/office/drawing/2014/main" id="{F3CF93BF-EC33-4A00-963A-DD8FF5606C33}"/>
              </a:ext>
            </a:extLst>
          </p:cNvPr>
          <p:cNvPicPr>
            <a:picLocks noChangeAspect="1"/>
          </p:cNvPicPr>
          <p:nvPr userDrawn="1"/>
        </p:nvPicPr>
        <p:blipFill>
          <a:blip r:embed="rId2"/>
          <a:stretch>
            <a:fillRect/>
          </a:stretch>
        </p:blipFill>
        <p:spPr>
          <a:xfrm>
            <a:off x="1430" y="33964377"/>
            <a:ext cx="25446196" cy="203536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2381" y="1439992"/>
            <a:ext cx="2290286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272381" y="8279942"/>
            <a:ext cx="2290286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652193" y="33479761"/>
            <a:ext cx="8143240" cy="49584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72381" y="33479761"/>
            <a:ext cx="5852954" cy="49584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18322290" y="33479761"/>
            <a:ext cx="5852954" cy="49584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817977">
        <a:defRPr>
          <a:latin typeface="+mn-lt"/>
          <a:ea typeface="+mn-ea"/>
          <a:cs typeface="+mn-cs"/>
        </a:defRPr>
      </a:lvl2pPr>
      <a:lvl3pPr marL="1635953">
        <a:defRPr>
          <a:latin typeface="+mn-lt"/>
          <a:ea typeface="+mn-ea"/>
          <a:cs typeface="+mn-cs"/>
        </a:defRPr>
      </a:lvl3pPr>
      <a:lvl4pPr marL="2453930">
        <a:defRPr>
          <a:latin typeface="+mn-lt"/>
          <a:ea typeface="+mn-ea"/>
          <a:cs typeface="+mn-cs"/>
        </a:defRPr>
      </a:lvl4pPr>
      <a:lvl5pPr marL="3271906">
        <a:defRPr>
          <a:latin typeface="+mn-lt"/>
          <a:ea typeface="+mn-ea"/>
          <a:cs typeface="+mn-cs"/>
        </a:defRPr>
      </a:lvl5pPr>
      <a:lvl6pPr marL="4089883">
        <a:defRPr>
          <a:latin typeface="+mn-lt"/>
          <a:ea typeface="+mn-ea"/>
          <a:cs typeface="+mn-cs"/>
        </a:defRPr>
      </a:lvl6pPr>
      <a:lvl7pPr marL="4907859">
        <a:defRPr>
          <a:latin typeface="+mn-lt"/>
          <a:ea typeface="+mn-ea"/>
          <a:cs typeface="+mn-cs"/>
        </a:defRPr>
      </a:lvl7pPr>
      <a:lvl8pPr marL="5725836">
        <a:defRPr>
          <a:latin typeface="+mn-lt"/>
          <a:ea typeface="+mn-ea"/>
          <a:cs typeface="+mn-cs"/>
        </a:defRPr>
      </a:lvl8pPr>
      <a:lvl9pPr marL="6543812">
        <a:defRPr>
          <a:latin typeface="+mn-lt"/>
          <a:ea typeface="+mn-ea"/>
          <a:cs typeface="+mn-cs"/>
        </a:defRPr>
      </a:lvl9pPr>
    </p:bodyStyle>
    <p:otherStyle>
      <a:lvl1pPr marL="0">
        <a:defRPr>
          <a:latin typeface="+mn-lt"/>
          <a:ea typeface="+mn-ea"/>
          <a:cs typeface="+mn-cs"/>
        </a:defRPr>
      </a:lvl1pPr>
      <a:lvl2pPr marL="817977">
        <a:defRPr>
          <a:latin typeface="+mn-lt"/>
          <a:ea typeface="+mn-ea"/>
          <a:cs typeface="+mn-cs"/>
        </a:defRPr>
      </a:lvl2pPr>
      <a:lvl3pPr marL="1635953">
        <a:defRPr>
          <a:latin typeface="+mn-lt"/>
          <a:ea typeface="+mn-ea"/>
          <a:cs typeface="+mn-cs"/>
        </a:defRPr>
      </a:lvl3pPr>
      <a:lvl4pPr marL="2453930">
        <a:defRPr>
          <a:latin typeface="+mn-lt"/>
          <a:ea typeface="+mn-ea"/>
          <a:cs typeface="+mn-cs"/>
        </a:defRPr>
      </a:lvl4pPr>
      <a:lvl5pPr marL="3271906">
        <a:defRPr>
          <a:latin typeface="+mn-lt"/>
          <a:ea typeface="+mn-ea"/>
          <a:cs typeface="+mn-cs"/>
        </a:defRPr>
      </a:lvl5pPr>
      <a:lvl6pPr marL="4089883">
        <a:defRPr>
          <a:latin typeface="+mn-lt"/>
          <a:ea typeface="+mn-ea"/>
          <a:cs typeface="+mn-cs"/>
        </a:defRPr>
      </a:lvl6pPr>
      <a:lvl7pPr marL="4907859">
        <a:defRPr>
          <a:latin typeface="+mn-lt"/>
          <a:ea typeface="+mn-ea"/>
          <a:cs typeface="+mn-cs"/>
        </a:defRPr>
      </a:lvl7pPr>
      <a:lvl8pPr marL="5725836">
        <a:defRPr>
          <a:latin typeface="+mn-lt"/>
          <a:ea typeface="+mn-ea"/>
          <a:cs typeface="+mn-cs"/>
        </a:defRPr>
      </a:lvl8pPr>
      <a:lvl9pPr marL="65438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5.emf"/><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15196603" y="16126"/>
            <a:ext cx="4597374" cy="2206785"/>
          </a:xfrm>
          <a:prstGeom prst="rect">
            <a:avLst/>
          </a:prstGeom>
          <a:blipFill>
            <a:blip r:embed="rId3">
              <a:extLst>
                <a:ext uri="{28A0092B-C50C-407E-A947-70E740481C1C}">
                  <a14:useLocalDpi xmlns:a14="http://schemas.microsoft.com/office/drawing/2010/main" val="0"/>
                </a:ext>
              </a:extLst>
            </a:blip>
            <a:stretch>
              <a:fillRect/>
            </a:stretch>
          </a:blipFill>
        </p:spPr>
        <p:txBody>
          <a:bodyPr wrap="square" lIns="0" tIns="0" rIns="0" bIns="0" rtlCol="0"/>
          <a:lstStyle/>
          <a:p>
            <a:endParaRPr sz="5764" dirty="0"/>
          </a:p>
        </p:txBody>
      </p:sp>
      <p:sp>
        <p:nvSpPr>
          <p:cNvPr id="4" name="object 4"/>
          <p:cNvSpPr/>
          <p:nvPr/>
        </p:nvSpPr>
        <p:spPr>
          <a:xfrm>
            <a:off x="16570433" y="1684135"/>
            <a:ext cx="262429" cy="264701"/>
          </a:xfrm>
          <a:custGeom>
            <a:avLst/>
            <a:gdLst/>
            <a:ahLst/>
            <a:cxnLst/>
            <a:rect l="l" t="t" r="r" b="b"/>
            <a:pathLst>
              <a:path w="146684" h="147955">
                <a:moveTo>
                  <a:pt x="0" y="0"/>
                </a:moveTo>
                <a:lnTo>
                  <a:pt x="85644" y="147530"/>
                </a:lnTo>
                <a:lnTo>
                  <a:pt x="146623" y="69771"/>
                </a:lnTo>
                <a:lnTo>
                  <a:pt x="0" y="0"/>
                </a:lnTo>
                <a:close/>
              </a:path>
            </a:pathLst>
          </a:custGeom>
          <a:solidFill>
            <a:srgbClr val="33566F"/>
          </a:solidFill>
        </p:spPr>
        <p:txBody>
          <a:bodyPr wrap="square" lIns="0" tIns="0" rIns="0" bIns="0" rtlCol="0"/>
          <a:lstStyle/>
          <a:p>
            <a:endParaRPr sz="5764"/>
          </a:p>
        </p:txBody>
      </p:sp>
      <p:sp>
        <p:nvSpPr>
          <p:cNvPr id="5" name="object 5"/>
          <p:cNvSpPr/>
          <p:nvPr/>
        </p:nvSpPr>
        <p:spPr>
          <a:xfrm>
            <a:off x="13496391" y="16123"/>
            <a:ext cx="3452846" cy="2195051"/>
          </a:xfrm>
          <a:prstGeom prst="rect">
            <a:avLst/>
          </a:prstGeom>
          <a:blipFill>
            <a:blip r:embed="rId4" cstate="print"/>
            <a:stretch>
              <a:fillRect/>
            </a:stretch>
          </a:blipFill>
        </p:spPr>
        <p:txBody>
          <a:bodyPr wrap="square" lIns="0" tIns="0" rIns="0" bIns="0" rtlCol="0"/>
          <a:lstStyle/>
          <a:p>
            <a:endParaRPr sz="5764"/>
          </a:p>
        </p:txBody>
      </p:sp>
      <p:sp>
        <p:nvSpPr>
          <p:cNvPr id="6" name="object 6"/>
          <p:cNvSpPr/>
          <p:nvPr/>
        </p:nvSpPr>
        <p:spPr>
          <a:xfrm>
            <a:off x="13684918" y="16128"/>
            <a:ext cx="3217307" cy="2195994"/>
          </a:xfrm>
          <a:custGeom>
            <a:avLst/>
            <a:gdLst/>
            <a:ahLst/>
            <a:cxnLst/>
            <a:rect l="l" t="t" r="r" b="b"/>
            <a:pathLst>
              <a:path w="1798320" h="1227455">
                <a:moveTo>
                  <a:pt x="978610" y="0"/>
                </a:moveTo>
                <a:lnTo>
                  <a:pt x="0" y="0"/>
                </a:lnTo>
                <a:lnTo>
                  <a:pt x="0" y="1226930"/>
                </a:lnTo>
                <a:lnTo>
                  <a:pt x="1797898" y="1226930"/>
                </a:lnTo>
                <a:lnTo>
                  <a:pt x="978610" y="0"/>
                </a:lnTo>
                <a:close/>
              </a:path>
            </a:pathLst>
          </a:custGeom>
          <a:solidFill>
            <a:srgbClr val="202D5D"/>
          </a:solidFill>
        </p:spPr>
        <p:txBody>
          <a:bodyPr wrap="square" lIns="0" tIns="0" rIns="0" bIns="0" rtlCol="0"/>
          <a:lstStyle/>
          <a:p>
            <a:endParaRPr sz="5764"/>
          </a:p>
        </p:txBody>
      </p:sp>
      <p:sp>
        <p:nvSpPr>
          <p:cNvPr id="8" name="object 8"/>
          <p:cNvSpPr/>
          <p:nvPr/>
        </p:nvSpPr>
        <p:spPr>
          <a:xfrm>
            <a:off x="5851887" y="16123"/>
            <a:ext cx="4594924" cy="219505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5764" dirty="0"/>
          </a:p>
        </p:txBody>
      </p:sp>
      <p:sp>
        <p:nvSpPr>
          <p:cNvPr id="9" name="object 9"/>
          <p:cNvSpPr/>
          <p:nvPr/>
        </p:nvSpPr>
        <p:spPr>
          <a:xfrm>
            <a:off x="8945524" y="1684135"/>
            <a:ext cx="262429" cy="264701"/>
          </a:xfrm>
          <a:custGeom>
            <a:avLst/>
            <a:gdLst/>
            <a:ahLst/>
            <a:cxnLst/>
            <a:rect l="l" t="t" r="r" b="b"/>
            <a:pathLst>
              <a:path w="146685" h="147955">
                <a:moveTo>
                  <a:pt x="146623" y="0"/>
                </a:moveTo>
                <a:lnTo>
                  <a:pt x="0" y="69771"/>
                </a:lnTo>
                <a:lnTo>
                  <a:pt x="60979" y="147530"/>
                </a:lnTo>
                <a:lnTo>
                  <a:pt x="146623" y="0"/>
                </a:lnTo>
                <a:close/>
              </a:path>
            </a:pathLst>
          </a:custGeom>
          <a:solidFill>
            <a:srgbClr val="33566F"/>
          </a:solidFill>
        </p:spPr>
        <p:txBody>
          <a:bodyPr wrap="square" lIns="0" tIns="0" rIns="0" bIns="0" rtlCol="0"/>
          <a:lstStyle/>
          <a:p>
            <a:endParaRPr sz="5764"/>
          </a:p>
        </p:txBody>
      </p:sp>
      <p:sp>
        <p:nvSpPr>
          <p:cNvPr id="10" name="object 10"/>
          <p:cNvSpPr/>
          <p:nvPr/>
        </p:nvSpPr>
        <p:spPr>
          <a:xfrm>
            <a:off x="8817375" y="16123"/>
            <a:ext cx="3452846" cy="2195051"/>
          </a:xfrm>
          <a:prstGeom prst="rect">
            <a:avLst/>
          </a:prstGeom>
          <a:blipFill>
            <a:blip r:embed="rId6" cstate="print"/>
            <a:stretch>
              <a:fillRect/>
            </a:stretch>
          </a:blipFill>
        </p:spPr>
        <p:txBody>
          <a:bodyPr wrap="square" lIns="0" tIns="0" rIns="0" bIns="0" rtlCol="0"/>
          <a:lstStyle/>
          <a:p>
            <a:endParaRPr sz="5764"/>
          </a:p>
        </p:txBody>
      </p:sp>
      <p:sp>
        <p:nvSpPr>
          <p:cNvPr id="11" name="object 11"/>
          <p:cNvSpPr/>
          <p:nvPr/>
        </p:nvSpPr>
        <p:spPr>
          <a:xfrm>
            <a:off x="8865121" y="16128"/>
            <a:ext cx="3217307" cy="2195994"/>
          </a:xfrm>
          <a:custGeom>
            <a:avLst/>
            <a:gdLst/>
            <a:ahLst/>
            <a:cxnLst/>
            <a:rect l="l" t="t" r="r" b="b"/>
            <a:pathLst>
              <a:path w="1798320" h="1227455">
                <a:moveTo>
                  <a:pt x="1797904" y="0"/>
                </a:moveTo>
                <a:lnTo>
                  <a:pt x="819293" y="0"/>
                </a:lnTo>
                <a:lnTo>
                  <a:pt x="0" y="1226930"/>
                </a:lnTo>
                <a:lnTo>
                  <a:pt x="1797904" y="1226930"/>
                </a:lnTo>
                <a:lnTo>
                  <a:pt x="1797904" y="0"/>
                </a:lnTo>
                <a:close/>
              </a:path>
            </a:pathLst>
          </a:custGeom>
          <a:solidFill>
            <a:srgbClr val="202D5D"/>
          </a:solidFill>
        </p:spPr>
        <p:txBody>
          <a:bodyPr wrap="square" lIns="0" tIns="0" rIns="0" bIns="0" rtlCol="0"/>
          <a:lstStyle/>
          <a:p>
            <a:endParaRPr sz="5764"/>
          </a:p>
        </p:txBody>
      </p:sp>
      <p:sp>
        <p:nvSpPr>
          <p:cNvPr id="17" name="object 17"/>
          <p:cNvSpPr/>
          <p:nvPr/>
        </p:nvSpPr>
        <p:spPr>
          <a:xfrm>
            <a:off x="-1" y="-3758"/>
            <a:ext cx="7328612" cy="2238863"/>
          </a:xfrm>
          <a:custGeom>
            <a:avLst/>
            <a:gdLst>
              <a:gd name="connsiteX0" fmla="*/ 0 w 5135960"/>
              <a:gd name="connsiteY0" fmla="*/ 0 h 1616823"/>
              <a:gd name="connsiteX1" fmla="*/ 5135960 w 5135960"/>
              <a:gd name="connsiteY1" fmla="*/ 0 h 1616823"/>
              <a:gd name="connsiteX2" fmla="*/ 5135960 w 5135960"/>
              <a:gd name="connsiteY2" fmla="*/ 1616823 h 1616823"/>
              <a:gd name="connsiteX3" fmla="*/ 0 w 5135960"/>
              <a:gd name="connsiteY3" fmla="*/ 1616823 h 1616823"/>
              <a:gd name="connsiteX4" fmla="*/ 0 w 5135960"/>
              <a:gd name="connsiteY4" fmla="*/ 0 h 1616823"/>
              <a:gd name="connsiteX0" fmla="*/ 0 w 5135960"/>
              <a:gd name="connsiteY0" fmla="*/ 0 h 1616823"/>
              <a:gd name="connsiteX1" fmla="*/ 5135960 w 5135960"/>
              <a:gd name="connsiteY1" fmla="*/ 0 h 1616823"/>
              <a:gd name="connsiteX2" fmla="*/ 4250135 w 5135960"/>
              <a:gd name="connsiteY2" fmla="*/ 1597773 h 1616823"/>
              <a:gd name="connsiteX3" fmla="*/ 0 w 5135960"/>
              <a:gd name="connsiteY3" fmla="*/ 1616823 h 1616823"/>
              <a:gd name="connsiteX4" fmla="*/ 0 w 5135960"/>
              <a:gd name="connsiteY4" fmla="*/ 0 h 1616823"/>
              <a:gd name="connsiteX0" fmla="*/ 0 w 5135960"/>
              <a:gd name="connsiteY0" fmla="*/ 0 h 1641909"/>
              <a:gd name="connsiteX1" fmla="*/ 5135960 w 5135960"/>
              <a:gd name="connsiteY1" fmla="*/ 25086 h 1641909"/>
              <a:gd name="connsiteX2" fmla="*/ 4250135 w 5135960"/>
              <a:gd name="connsiteY2" fmla="*/ 1622859 h 1641909"/>
              <a:gd name="connsiteX3" fmla="*/ 0 w 5135960"/>
              <a:gd name="connsiteY3" fmla="*/ 1641909 h 1641909"/>
              <a:gd name="connsiteX4" fmla="*/ 0 w 5135960"/>
              <a:gd name="connsiteY4" fmla="*/ 0 h 1641909"/>
              <a:gd name="connsiteX0" fmla="*/ 0 w 5135960"/>
              <a:gd name="connsiteY0" fmla="*/ 0 h 1647946"/>
              <a:gd name="connsiteX1" fmla="*/ 5135960 w 5135960"/>
              <a:gd name="connsiteY1" fmla="*/ 25086 h 1647946"/>
              <a:gd name="connsiteX2" fmla="*/ 4250135 w 5135960"/>
              <a:gd name="connsiteY2" fmla="*/ 1647946 h 1647946"/>
              <a:gd name="connsiteX3" fmla="*/ 0 w 5135960"/>
              <a:gd name="connsiteY3" fmla="*/ 1641909 h 1647946"/>
              <a:gd name="connsiteX4" fmla="*/ 0 w 5135960"/>
              <a:gd name="connsiteY4" fmla="*/ 0 h 164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960" h="1647946">
                <a:moveTo>
                  <a:pt x="0" y="0"/>
                </a:moveTo>
                <a:lnTo>
                  <a:pt x="5135960" y="25086"/>
                </a:lnTo>
                <a:lnTo>
                  <a:pt x="4250135" y="1647946"/>
                </a:lnTo>
                <a:lnTo>
                  <a:pt x="0" y="1641909"/>
                </a:ln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p:spPr>
        <p:txBody>
          <a:bodyPr wrap="square" lIns="0" tIns="0" rIns="0" bIns="0" rtlCol="0"/>
          <a:lstStyle/>
          <a:p>
            <a:endParaRPr sz="5764"/>
          </a:p>
        </p:txBody>
      </p:sp>
      <p:sp>
        <p:nvSpPr>
          <p:cNvPr id="23" name="object 23"/>
          <p:cNvSpPr/>
          <p:nvPr/>
        </p:nvSpPr>
        <p:spPr>
          <a:xfrm>
            <a:off x="20445731" y="518518"/>
            <a:ext cx="4044374" cy="1278577"/>
          </a:xfrm>
          <a:prstGeom prst="rect">
            <a:avLst/>
          </a:prstGeom>
          <a:blipFill>
            <a:blip r:embed="rId8" cstate="print"/>
            <a:stretch>
              <a:fillRect/>
            </a:stretch>
          </a:blipFill>
        </p:spPr>
        <p:txBody>
          <a:bodyPr wrap="square" lIns="0" tIns="0" rIns="0" bIns="0" rtlCol="0"/>
          <a:lstStyle/>
          <a:p>
            <a:endParaRPr sz="5764"/>
          </a:p>
        </p:txBody>
      </p:sp>
      <p:sp>
        <p:nvSpPr>
          <p:cNvPr id="24" name="object 24"/>
          <p:cNvSpPr/>
          <p:nvPr/>
        </p:nvSpPr>
        <p:spPr>
          <a:xfrm>
            <a:off x="-1" y="2211180"/>
            <a:ext cx="25440809" cy="0"/>
          </a:xfrm>
          <a:custGeom>
            <a:avLst/>
            <a:gdLst/>
            <a:ahLst/>
            <a:cxnLst/>
            <a:rect l="l" t="t" r="r" b="b"/>
            <a:pathLst>
              <a:path w="14220190">
                <a:moveTo>
                  <a:pt x="0" y="0"/>
                </a:moveTo>
                <a:lnTo>
                  <a:pt x="14220007" y="0"/>
                </a:lnTo>
              </a:path>
            </a:pathLst>
          </a:custGeom>
          <a:ln w="3175">
            <a:solidFill>
              <a:srgbClr val="34546F"/>
            </a:solidFill>
          </a:ln>
        </p:spPr>
        <p:txBody>
          <a:bodyPr wrap="square" lIns="0" tIns="0" rIns="0" bIns="0" rtlCol="0"/>
          <a:lstStyle/>
          <a:p>
            <a:endParaRPr sz="5764"/>
          </a:p>
        </p:txBody>
      </p:sp>
      <p:sp>
        <p:nvSpPr>
          <p:cNvPr id="25" name="object 25"/>
          <p:cNvSpPr/>
          <p:nvPr/>
        </p:nvSpPr>
        <p:spPr>
          <a:xfrm>
            <a:off x="-1" y="2211174"/>
            <a:ext cx="25440809" cy="0"/>
          </a:xfrm>
          <a:custGeom>
            <a:avLst/>
            <a:gdLst/>
            <a:ahLst/>
            <a:cxnLst/>
            <a:rect l="l" t="t" r="r" b="b"/>
            <a:pathLst>
              <a:path w="14220190">
                <a:moveTo>
                  <a:pt x="0" y="0"/>
                </a:moveTo>
                <a:lnTo>
                  <a:pt x="14220008" y="0"/>
                </a:lnTo>
              </a:path>
            </a:pathLst>
          </a:custGeom>
          <a:ln w="17894">
            <a:solidFill>
              <a:srgbClr val="34546F"/>
            </a:solidFill>
          </a:ln>
        </p:spPr>
        <p:txBody>
          <a:bodyPr wrap="square" lIns="0" tIns="0" rIns="0" bIns="0" rtlCol="0"/>
          <a:lstStyle/>
          <a:p>
            <a:endParaRPr sz="5764"/>
          </a:p>
        </p:txBody>
      </p:sp>
      <p:sp>
        <p:nvSpPr>
          <p:cNvPr id="30" name="AutoShape 2" descr="download.php (182×177)"/>
          <p:cNvSpPr>
            <a:spLocks noChangeAspect="1" noChangeArrowheads="1"/>
          </p:cNvSpPr>
          <p:nvPr/>
        </p:nvSpPr>
        <p:spPr bwMode="auto">
          <a:xfrm>
            <a:off x="278333" y="-242327"/>
            <a:ext cx="545306" cy="545308"/>
          </a:xfrm>
          <a:prstGeom prst="rect">
            <a:avLst/>
          </a:prstGeom>
          <a:noFill/>
        </p:spPr>
        <p:txBody>
          <a:bodyPr vert="horz" wrap="square" lIns="163592" tIns="81796" rIns="163592" bIns="81796" numCol="1" anchor="t" anchorCtr="0" compatLnSpc="1">
            <a:prstTxWarp prst="textNoShape">
              <a:avLst/>
            </a:prstTxWarp>
          </a:bodyPr>
          <a:lstStyle/>
          <a:p>
            <a:endParaRPr lang="en-US" sz="5764" dirty="0"/>
          </a:p>
        </p:txBody>
      </p:sp>
      <p:sp>
        <p:nvSpPr>
          <p:cNvPr id="49" name="AutoShape 19" descr="Rezultat slika za MRC–5"/>
          <p:cNvSpPr>
            <a:spLocks noChangeAspect="1" noChangeArrowheads="1"/>
          </p:cNvSpPr>
          <p:nvPr/>
        </p:nvSpPr>
        <p:spPr bwMode="auto">
          <a:xfrm>
            <a:off x="278333" y="-4099233"/>
            <a:ext cx="11928574" cy="8588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63592" tIns="81796" rIns="163592" bIns="81796" numCol="1" anchor="t" anchorCtr="0" compatLnSpc="1">
            <a:prstTxWarp prst="textNoShape">
              <a:avLst/>
            </a:prstTxWarp>
          </a:bodyPr>
          <a:lstStyle/>
          <a:p>
            <a:endParaRPr lang="en-US" sz="5764"/>
          </a:p>
        </p:txBody>
      </p:sp>
      <p:sp>
        <p:nvSpPr>
          <p:cNvPr id="50" name="AutoShape 21" descr="Rezultat slika za MRC–5"/>
          <p:cNvSpPr>
            <a:spLocks noChangeAspect="1" noChangeArrowheads="1"/>
          </p:cNvSpPr>
          <p:nvPr/>
        </p:nvSpPr>
        <p:spPr bwMode="auto">
          <a:xfrm>
            <a:off x="271048" y="-1445840"/>
            <a:ext cx="11928574" cy="8588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63592" tIns="81796" rIns="163592" bIns="81796" numCol="1" anchor="t" anchorCtr="0" compatLnSpc="1">
            <a:prstTxWarp prst="textNoShape">
              <a:avLst/>
            </a:prstTxWarp>
          </a:bodyPr>
          <a:lstStyle/>
          <a:p>
            <a:endParaRPr lang="en-US" sz="5764"/>
          </a:p>
        </p:txBody>
      </p:sp>
      <p:sp>
        <p:nvSpPr>
          <p:cNvPr id="51" name="AutoShape 23" descr="Human Fetal Lung Fibroblast Cells (MRC-5 Line)"/>
          <p:cNvSpPr>
            <a:spLocks noChangeAspect="1" noChangeArrowheads="1"/>
          </p:cNvSpPr>
          <p:nvPr/>
        </p:nvSpPr>
        <p:spPr bwMode="auto">
          <a:xfrm>
            <a:off x="550986" y="30328"/>
            <a:ext cx="545306" cy="5453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63592" tIns="81796" rIns="163592" bIns="81796" numCol="1" anchor="t" anchorCtr="0" compatLnSpc="1">
            <a:prstTxWarp prst="textNoShape">
              <a:avLst/>
            </a:prstTxWarp>
          </a:bodyPr>
          <a:lstStyle/>
          <a:p>
            <a:endParaRPr lang="en-US" sz="5764"/>
          </a:p>
        </p:txBody>
      </p:sp>
      <p:sp>
        <p:nvSpPr>
          <p:cNvPr id="102" name="object 17">
            <a:extLst>
              <a:ext uri="{FF2B5EF4-FFF2-40B4-BE49-F238E27FC236}">
                <a16:creationId xmlns:a16="http://schemas.microsoft.com/office/drawing/2014/main" id="{9788DEC7-91C1-4649-98A4-D493B72A99A7}"/>
              </a:ext>
            </a:extLst>
          </p:cNvPr>
          <p:cNvSpPr/>
          <p:nvPr/>
        </p:nvSpPr>
        <p:spPr>
          <a:xfrm>
            <a:off x="18542404" y="4766"/>
            <a:ext cx="6917183" cy="2208506"/>
          </a:xfrm>
          <a:custGeom>
            <a:avLst/>
            <a:gdLst>
              <a:gd name="connsiteX0" fmla="*/ 0 w 5135960"/>
              <a:gd name="connsiteY0" fmla="*/ 0 h 1616823"/>
              <a:gd name="connsiteX1" fmla="*/ 5135960 w 5135960"/>
              <a:gd name="connsiteY1" fmla="*/ 0 h 1616823"/>
              <a:gd name="connsiteX2" fmla="*/ 5135960 w 5135960"/>
              <a:gd name="connsiteY2" fmla="*/ 1616823 h 1616823"/>
              <a:gd name="connsiteX3" fmla="*/ 0 w 5135960"/>
              <a:gd name="connsiteY3" fmla="*/ 1616823 h 1616823"/>
              <a:gd name="connsiteX4" fmla="*/ 0 w 5135960"/>
              <a:gd name="connsiteY4" fmla="*/ 0 h 1616823"/>
              <a:gd name="connsiteX0" fmla="*/ 0 w 5135960"/>
              <a:gd name="connsiteY0" fmla="*/ 0 h 1616823"/>
              <a:gd name="connsiteX1" fmla="*/ 5135960 w 5135960"/>
              <a:gd name="connsiteY1" fmla="*/ 0 h 1616823"/>
              <a:gd name="connsiteX2" fmla="*/ 4250135 w 5135960"/>
              <a:gd name="connsiteY2" fmla="*/ 1597773 h 1616823"/>
              <a:gd name="connsiteX3" fmla="*/ 0 w 5135960"/>
              <a:gd name="connsiteY3" fmla="*/ 1616823 h 1616823"/>
              <a:gd name="connsiteX4" fmla="*/ 0 w 5135960"/>
              <a:gd name="connsiteY4" fmla="*/ 0 h 1616823"/>
              <a:gd name="connsiteX0" fmla="*/ 0 w 5135960"/>
              <a:gd name="connsiteY0" fmla="*/ 0 h 1616823"/>
              <a:gd name="connsiteX1" fmla="*/ 5135960 w 5135960"/>
              <a:gd name="connsiteY1" fmla="*/ 0 h 1616823"/>
              <a:gd name="connsiteX2" fmla="*/ 5119424 w 5135960"/>
              <a:gd name="connsiteY2" fmla="*/ 1573774 h 1616823"/>
              <a:gd name="connsiteX3" fmla="*/ 0 w 5135960"/>
              <a:gd name="connsiteY3" fmla="*/ 1616823 h 1616823"/>
              <a:gd name="connsiteX4" fmla="*/ 0 w 5135960"/>
              <a:gd name="connsiteY4" fmla="*/ 0 h 1616823"/>
              <a:gd name="connsiteX0" fmla="*/ 0 w 5135960"/>
              <a:gd name="connsiteY0" fmla="*/ 0 h 1640822"/>
              <a:gd name="connsiteX1" fmla="*/ 5135960 w 5135960"/>
              <a:gd name="connsiteY1" fmla="*/ 0 h 1640822"/>
              <a:gd name="connsiteX2" fmla="*/ 5119424 w 5135960"/>
              <a:gd name="connsiteY2" fmla="*/ 1573774 h 1640822"/>
              <a:gd name="connsiteX3" fmla="*/ 718613 w 5135960"/>
              <a:gd name="connsiteY3" fmla="*/ 1640822 h 1640822"/>
              <a:gd name="connsiteX4" fmla="*/ 0 w 5135960"/>
              <a:gd name="connsiteY4" fmla="*/ 0 h 1640822"/>
              <a:gd name="connsiteX0" fmla="*/ 0 w 5135960"/>
              <a:gd name="connsiteY0" fmla="*/ 0 h 1650170"/>
              <a:gd name="connsiteX1" fmla="*/ 5135960 w 5135960"/>
              <a:gd name="connsiteY1" fmla="*/ 0 h 1650170"/>
              <a:gd name="connsiteX2" fmla="*/ 5119424 w 5135960"/>
              <a:gd name="connsiteY2" fmla="*/ 1650170 h 1650170"/>
              <a:gd name="connsiteX3" fmla="*/ 718613 w 5135960"/>
              <a:gd name="connsiteY3" fmla="*/ 1640822 h 1650170"/>
              <a:gd name="connsiteX4" fmla="*/ 0 w 5135960"/>
              <a:gd name="connsiteY4" fmla="*/ 0 h 16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960" h="1650170">
                <a:moveTo>
                  <a:pt x="0" y="0"/>
                </a:moveTo>
                <a:lnTo>
                  <a:pt x="5135960" y="0"/>
                </a:lnTo>
                <a:lnTo>
                  <a:pt x="5119424" y="1650170"/>
                </a:lnTo>
                <a:lnTo>
                  <a:pt x="718613" y="1640822"/>
                </a:lnTo>
                <a:lnTo>
                  <a:pt x="0" y="0"/>
                </a:lnTo>
                <a:close/>
              </a:path>
            </a:pathLst>
          </a:cu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5764"/>
          </a:p>
        </p:txBody>
      </p:sp>
      <p:sp>
        <p:nvSpPr>
          <p:cNvPr id="104" name="object 17">
            <a:extLst>
              <a:ext uri="{FF2B5EF4-FFF2-40B4-BE49-F238E27FC236}">
                <a16:creationId xmlns:a16="http://schemas.microsoft.com/office/drawing/2014/main" id="{B7C1E490-7847-4E5D-A70C-3766964E66E4}"/>
              </a:ext>
            </a:extLst>
          </p:cNvPr>
          <p:cNvSpPr/>
          <p:nvPr/>
        </p:nvSpPr>
        <p:spPr>
          <a:xfrm flipV="1">
            <a:off x="9005356" y="27866"/>
            <a:ext cx="7727213" cy="2208506"/>
          </a:xfrm>
          <a:custGeom>
            <a:avLst/>
            <a:gdLst>
              <a:gd name="connsiteX0" fmla="*/ 0 w 5135960"/>
              <a:gd name="connsiteY0" fmla="*/ 0 h 1616823"/>
              <a:gd name="connsiteX1" fmla="*/ 5135960 w 5135960"/>
              <a:gd name="connsiteY1" fmla="*/ 0 h 1616823"/>
              <a:gd name="connsiteX2" fmla="*/ 5135960 w 5135960"/>
              <a:gd name="connsiteY2" fmla="*/ 1616823 h 1616823"/>
              <a:gd name="connsiteX3" fmla="*/ 0 w 5135960"/>
              <a:gd name="connsiteY3" fmla="*/ 1616823 h 1616823"/>
              <a:gd name="connsiteX4" fmla="*/ 0 w 5135960"/>
              <a:gd name="connsiteY4" fmla="*/ 0 h 1616823"/>
              <a:gd name="connsiteX0" fmla="*/ 0 w 5135960"/>
              <a:gd name="connsiteY0" fmla="*/ 0 h 1616823"/>
              <a:gd name="connsiteX1" fmla="*/ 5135960 w 5135960"/>
              <a:gd name="connsiteY1" fmla="*/ 0 h 1616823"/>
              <a:gd name="connsiteX2" fmla="*/ 4250135 w 5135960"/>
              <a:gd name="connsiteY2" fmla="*/ 1597773 h 1616823"/>
              <a:gd name="connsiteX3" fmla="*/ 0 w 5135960"/>
              <a:gd name="connsiteY3" fmla="*/ 1616823 h 1616823"/>
              <a:gd name="connsiteX4" fmla="*/ 0 w 5135960"/>
              <a:gd name="connsiteY4" fmla="*/ 0 h 1616823"/>
              <a:gd name="connsiteX0" fmla="*/ 0 w 5135960"/>
              <a:gd name="connsiteY0" fmla="*/ 0 h 1616823"/>
              <a:gd name="connsiteX1" fmla="*/ 5135960 w 5135960"/>
              <a:gd name="connsiteY1" fmla="*/ 0 h 1616823"/>
              <a:gd name="connsiteX2" fmla="*/ 5119424 w 5135960"/>
              <a:gd name="connsiteY2" fmla="*/ 1573774 h 1616823"/>
              <a:gd name="connsiteX3" fmla="*/ 0 w 5135960"/>
              <a:gd name="connsiteY3" fmla="*/ 1616823 h 1616823"/>
              <a:gd name="connsiteX4" fmla="*/ 0 w 5135960"/>
              <a:gd name="connsiteY4" fmla="*/ 0 h 1616823"/>
              <a:gd name="connsiteX0" fmla="*/ 0 w 5135960"/>
              <a:gd name="connsiteY0" fmla="*/ 0 h 1640822"/>
              <a:gd name="connsiteX1" fmla="*/ 5135960 w 5135960"/>
              <a:gd name="connsiteY1" fmla="*/ 0 h 1640822"/>
              <a:gd name="connsiteX2" fmla="*/ 5119424 w 5135960"/>
              <a:gd name="connsiteY2" fmla="*/ 1573774 h 1640822"/>
              <a:gd name="connsiteX3" fmla="*/ 718613 w 5135960"/>
              <a:gd name="connsiteY3" fmla="*/ 1640822 h 1640822"/>
              <a:gd name="connsiteX4" fmla="*/ 0 w 5135960"/>
              <a:gd name="connsiteY4" fmla="*/ 0 h 1640822"/>
              <a:gd name="connsiteX0" fmla="*/ 0 w 5237516"/>
              <a:gd name="connsiteY0" fmla="*/ 0 h 1640822"/>
              <a:gd name="connsiteX1" fmla="*/ 5135960 w 5237516"/>
              <a:gd name="connsiteY1" fmla="*/ 0 h 1640822"/>
              <a:gd name="connsiteX2" fmla="*/ 5237516 w 5237516"/>
              <a:gd name="connsiteY2" fmla="*/ 1633193 h 1640822"/>
              <a:gd name="connsiteX3" fmla="*/ 718613 w 5237516"/>
              <a:gd name="connsiteY3" fmla="*/ 1640822 h 1640822"/>
              <a:gd name="connsiteX4" fmla="*/ 0 w 5237516"/>
              <a:gd name="connsiteY4" fmla="*/ 0 h 1640822"/>
              <a:gd name="connsiteX0" fmla="*/ 0 w 5135960"/>
              <a:gd name="connsiteY0" fmla="*/ 0 h 1692612"/>
              <a:gd name="connsiteX1" fmla="*/ 5135960 w 5135960"/>
              <a:gd name="connsiteY1" fmla="*/ 0 h 1692612"/>
              <a:gd name="connsiteX2" fmla="*/ 3997552 w 5135960"/>
              <a:gd name="connsiteY2" fmla="*/ 1692612 h 1692612"/>
              <a:gd name="connsiteX3" fmla="*/ 718613 w 5135960"/>
              <a:gd name="connsiteY3" fmla="*/ 1640822 h 1692612"/>
              <a:gd name="connsiteX4" fmla="*/ 0 w 5135960"/>
              <a:gd name="connsiteY4" fmla="*/ 0 h 1692612"/>
              <a:gd name="connsiteX0" fmla="*/ 0 w 5135960"/>
              <a:gd name="connsiteY0" fmla="*/ 0 h 1658658"/>
              <a:gd name="connsiteX1" fmla="*/ 5135960 w 5135960"/>
              <a:gd name="connsiteY1" fmla="*/ 0 h 1658658"/>
              <a:gd name="connsiteX2" fmla="*/ 3967304 w 5135960"/>
              <a:gd name="connsiteY2" fmla="*/ 1658658 h 1658658"/>
              <a:gd name="connsiteX3" fmla="*/ 718613 w 5135960"/>
              <a:gd name="connsiteY3" fmla="*/ 1640822 h 1658658"/>
              <a:gd name="connsiteX4" fmla="*/ 0 w 5135960"/>
              <a:gd name="connsiteY4" fmla="*/ 0 h 1658658"/>
              <a:gd name="connsiteX0" fmla="*/ 0 w 5408192"/>
              <a:gd name="connsiteY0" fmla="*/ 0 h 1658658"/>
              <a:gd name="connsiteX1" fmla="*/ 5408192 w 5408192"/>
              <a:gd name="connsiteY1" fmla="*/ 0 h 1658658"/>
              <a:gd name="connsiteX2" fmla="*/ 4239536 w 5408192"/>
              <a:gd name="connsiteY2" fmla="*/ 1658658 h 1658658"/>
              <a:gd name="connsiteX3" fmla="*/ 990845 w 5408192"/>
              <a:gd name="connsiteY3" fmla="*/ 1640822 h 1658658"/>
              <a:gd name="connsiteX4" fmla="*/ 0 w 5408192"/>
              <a:gd name="connsiteY4" fmla="*/ 0 h 1658658"/>
              <a:gd name="connsiteX0" fmla="*/ 0 w 5022530"/>
              <a:gd name="connsiteY0" fmla="*/ 8488 h 1667146"/>
              <a:gd name="connsiteX1" fmla="*/ 5022530 w 5022530"/>
              <a:gd name="connsiteY1" fmla="*/ 0 h 1667146"/>
              <a:gd name="connsiteX2" fmla="*/ 4239536 w 5022530"/>
              <a:gd name="connsiteY2" fmla="*/ 1667146 h 1667146"/>
              <a:gd name="connsiteX3" fmla="*/ 990845 w 5022530"/>
              <a:gd name="connsiteY3" fmla="*/ 1649310 h 1667146"/>
              <a:gd name="connsiteX4" fmla="*/ 0 w 5022530"/>
              <a:gd name="connsiteY4" fmla="*/ 8488 h 1667146"/>
              <a:gd name="connsiteX0" fmla="*/ 0 w 5143522"/>
              <a:gd name="connsiteY0" fmla="*/ 8488 h 1667146"/>
              <a:gd name="connsiteX1" fmla="*/ 5143522 w 5143522"/>
              <a:gd name="connsiteY1" fmla="*/ 0 h 1667146"/>
              <a:gd name="connsiteX2" fmla="*/ 4239536 w 5143522"/>
              <a:gd name="connsiteY2" fmla="*/ 1667146 h 1667146"/>
              <a:gd name="connsiteX3" fmla="*/ 990845 w 5143522"/>
              <a:gd name="connsiteY3" fmla="*/ 1649310 h 1667146"/>
              <a:gd name="connsiteX4" fmla="*/ 0 w 5143522"/>
              <a:gd name="connsiteY4" fmla="*/ 8488 h 1667146"/>
              <a:gd name="connsiteX0" fmla="*/ 0 w 5143522"/>
              <a:gd name="connsiteY0" fmla="*/ 8488 h 1649310"/>
              <a:gd name="connsiteX1" fmla="*/ 5143522 w 5143522"/>
              <a:gd name="connsiteY1" fmla="*/ 0 h 1649310"/>
              <a:gd name="connsiteX2" fmla="*/ 4171478 w 5143522"/>
              <a:gd name="connsiteY2" fmla="*/ 1607727 h 1649310"/>
              <a:gd name="connsiteX3" fmla="*/ 990845 w 5143522"/>
              <a:gd name="connsiteY3" fmla="*/ 1649310 h 1649310"/>
              <a:gd name="connsiteX4" fmla="*/ 0 w 5143522"/>
              <a:gd name="connsiteY4" fmla="*/ 8488 h 1649310"/>
              <a:gd name="connsiteX0" fmla="*/ 0 w 5143522"/>
              <a:gd name="connsiteY0" fmla="*/ 8488 h 1650170"/>
              <a:gd name="connsiteX1" fmla="*/ 5143522 w 5143522"/>
              <a:gd name="connsiteY1" fmla="*/ 0 h 1650170"/>
              <a:gd name="connsiteX2" fmla="*/ 4179040 w 5143522"/>
              <a:gd name="connsiteY2" fmla="*/ 1650170 h 1650170"/>
              <a:gd name="connsiteX3" fmla="*/ 990845 w 5143522"/>
              <a:gd name="connsiteY3" fmla="*/ 1649310 h 1650170"/>
              <a:gd name="connsiteX4" fmla="*/ 0 w 5143522"/>
              <a:gd name="connsiteY4" fmla="*/ 8488 h 16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22" h="1650170">
                <a:moveTo>
                  <a:pt x="0" y="8488"/>
                </a:moveTo>
                <a:lnTo>
                  <a:pt x="5143522" y="0"/>
                </a:lnTo>
                <a:lnTo>
                  <a:pt x="4179040" y="1650170"/>
                </a:lnTo>
                <a:lnTo>
                  <a:pt x="990845" y="1649310"/>
                </a:lnTo>
                <a:lnTo>
                  <a:pt x="0" y="8488"/>
                </a:lnTo>
                <a:close/>
              </a:path>
            </a:pathLst>
          </a:cu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5764"/>
          </a:p>
        </p:txBody>
      </p:sp>
      <p:pic>
        <p:nvPicPr>
          <p:cNvPr id="36" name="Picture 35" descr="Logo&#10;&#10;Description automatically generated">
            <a:extLst>
              <a:ext uri="{FF2B5EF4-FFF2-40B4-BE49-F238E27FC236}">
                <a16:creationId xmlns:a16="http://schemas.microsoft.com/office/drawing/2014/main" id="{1784B2EF-2973-41F7-AC28-6EEF09C0E7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3329" y="92869"/>
            <a:ext cx="3911520" cy="1308497"/>
          </a:xfrm>
          <a:prstGeom prst="rect">
            <a:avLst/>
          </a:prstGeom>
        </p:spPr>
      </p:pic>
      <p:sp>
        <p:nvSpPr>
          <p:cNvPr id="110" name="TextBox 109">
            <a:extLst>
              <a:ext uri="{FF2B5EF4-FFF2-40B4-BE49-F238E27FC236}">
                <a16:creationId xmlns:a16="http://schemas.microsoft.com/office/drawing/2014/main" id="{BAE1FF76-8135-4BC7-9084-3AB1736B0DDA}"/>
              </a:ext>
            </a:extLst>
          </p:cNvPr>
          <p:cNvSpPr txBox="1"/>
          <p:nvPr/>
        </p:nvSpPr>
        <p:spPr>
          <a:xfrm>
            <a:off x="160110" y="541550"/>
            <a:ext cx="5810198" cy="1615827"/>
          </a:xfrm>
          <a:prstGeom prst="rect">
            <a:avLst/>
          </a:prstGeom>
          <a:noFill/>
        </p:spPr>
        <p:txBody>
          <a:bodyPr wrap="square" rtlCol="0">
            <a:spAutoFit/>
          </a:bodyPr>
          <a:lstStyle/>
          <a:p>
            <a:pPr algn="ctr"/>
            <a:r>
              <a:rPr lang="en-US" sz="3300" b="1" dirty="0">
                <a:solidFill>
                  <a:schemeClr val="bg1"/>
                </a:solidFill>
                <a:latin typeface="Palatino Linotype" panose="02040502050505030304" pitchFamily="18" charset="0"/>
                <a:cs typeface="Times New Roman" panose="02020603050405020304" pitchFamily="18" charset="0"/>
              </a:rPr>
              <a:t>2</a:t>
            </a:r>
            <a:r>
              <a:rPr lang="en-US" sz="3300" b="1" baseline="30000" dirty="0">
                <a:solidFill>
                  <a:schemeClr val="bg1"/>
                </a:solidFill>
                <a:latin typeface="Palatino Linotype" panose="02040502050505030304" pitchFamily="18" charset="0"/>
                <a:cs typeface="Times New Roman" panose="02020603050405020304" pitchFamily="18" charset="0"/>
              </a:rPr>
              <a:t>nd </a:t>
            </a:r>
            <a:r>
              <a:rPr lang="en-US" sz="3300" b="1" dirty="0">
                <a:solidFill>
                  <a:schemeClr val="bg1"/>
                </a:solidFill>
                <a:latin typeface="Palatino Linotype" panose="02040502050505030304" pitchFamily="18" charset="0"/>
                <a:cs typeface="Times New Roman" panose="02020603050405020304" pitchFamily="18" charset="0"/>
              </a:rPr>
              <a:t>International Conference</a:t>
            </a:r>
            <a:br>
              <a:rPr lang="en-US" sz="3300" b="1" dirty="0">
                <a:solidFill>
                  <a:schemeClr val="bg1"/>
                </a:solidFill>
                <a:latin typeface="Palatino Linotype" panose="02040502050505030304" pitchFamily="18" charset="0"/>
                <a:cs typeface="Times New Roman" panose="02020603050405020304" pitchFamily="18" charset="0"/>
              </a:rPr>
            </a:br>
            <a:r>
              <a:rPr lang="en-US" sz="3300" b="1" dirty="0">
                <a:solidFill>
                  <a:schemeClr val="bg1"/>
                </a:solidFill>
                <a:latin typeface="Palatino Linotype" panose="02040502050505030304" pitchFamily="18" charset="0"/>
                <a:cs typeface="Times New Roman" panose="02020603050405020304" pitchFamily="18" charset="0"/>
              </a:rPr>
              <a:t>on Chemo and </a:t>
            </a:r>
            <a:r>
              <a:rPr lang="en-US" sz="3300" b="1" dirty="0" err="1">
                <a:solidFill>
                  <a:schemeClr val="bg1"/>
                </a:solidFill>
                <a:latin typeface="Palatino Linotype" panose="02040502050505030304" pitchFamily="18" charset="0"/>
                <a:cs typeface="Times New Roman" panose="02020603050405020304" pitchFamily="18" charset="0"/>
              </a:rPr>
              <a:t>BioInformatics</a:t>
            </a:r>
            <a:endParaRPr lang="en-US" sz="3300" dirty="0">
              <a:solidFill>
                <a:schemeClr val="bg1"/>
              </a:solidFill>
              <a:latin typeface="Palatino Linotype" panose="0204050205050503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D5CFAA40-0530-471C-A58A-9905EB39D96E}"/>
              </a:ext>
            </a:extLst>
          </p:cNvPr>
          <p:cNvSpPr txBox="1"/>
          <p:nvPr/>
        </p:nvSpPr>
        <p:spPr>
          <a:xfrm>
            <a:off x="9605666" y="1414206"/>
            <a:ext cx="6059850" cy="863313"/>
          </a:xfrm>
          <a:prstGeom prst="rect">
            <a:avLst/>
          </a:prstGeom>
          <a:noFill/>
        </p:spPr>
        <p:txBody>
          <a:bodyPr wrap="square" rtlCol="0">
            <a:spAutoFit/>
          </a:bodyPr>
          <a:lstStyle/>
          <a:p>
            <a:pPr algn="ctr"/>
            <a:r>
              <a:rPr lang="en-US" sz="2505" b="1" dirty="0">
                <a:solidFill>
                  <a:schemeClr val="bg1"/>
                </a:solidFill>
                <a:latin typeface="Palatino Linotype" panose="02040502050505030304" pitchFamily="18" charset="0"/>
                <a:cs typeface="Times New Roman" panose="02020603050405020304" pitchFamily="18" charset="0"/>
              </a:rPr>
              <a:t>September 28-29, 2023, Kragujevac, Serbia</a:t>
            </a:r>
          </a:p>
        </p:txBody>
      </p:sp>
      <p:sp>
        <p:nvSpPr>
          <p:cNvPr id="7" name="TextBox 6">
            <a:extLst>
              <a:ext uri="{FF2B5EF4-FFF2-40B4-BE49-F238E27FC236}">
                <a16:creationId xmlns:a16="http://schemas.microsoft.com/office/drawing/2014/main" id="{4BC19B0B-661E-E307-8B03-9CA86EE1C750}"/>
              </a:ext>
            </a:extLst>
          </p:cNvPr>
          <p:cNvSpPr txBox="1"/>
          <p:nvPr/>
        </p:nvSpPr>
        <p:spPr>
          <a:xfrm>
            <a:off x="19196388" y="464178"/>
            <a:ext cx="5810198" cy="1615827"/>
          </a:xfrm>
          <a:prstGeom prst="rect">
            <a:avLst/>
          </a:prstGeom>
          <a:noFill/>
        </p:spPr>
        <p:txBody>
          <a:bodyPr wrap="square" rtlCol="0">
            <a:spAutoFit/>
          </a:bodyPr>
          <a:lstStyle/>
          <a:p>
            <a:pPr algn="ctr"/>
            <a:r>
              <a:rPr lang="en-US" sz="3300" b="1" dirty="0">
                <a:solidFill>
                  <a:schemeClr val="bg1"/>
                </a:solidFill>
                <a:latin typeface="Palatino Linotype" panose="02040502050505030304" pitchFamily="18" charset="0"/>
                <a:cs typeface="Times New Roman" panose="02020603050405020304" pitchFamily="18" charset="0"/>
              </a:rPr>
              <a:t>2</a:t>
            </a:r>
            <a:r>
              <a:rPr lang="en-US" sz="3300" b="1" baseline="30000" dirty="0">
                <a:solidFill>
                  <a:schemeClr val="bg1"/>
                </a:solidFill>
                <a:latin typeface="Palatino Linotype" panose="02040502050505030304" pitchFamily="18" charset="0"/>
                <a:cs typeface="Times New Roman" panose="02020603050405020304" pitchFamily="18" charset="0"/>
              </a:rPr>
              <a:t>nd </a:t>
            </a:r>
            <a:r>
              <a:rPr lang="en-US" sz="3300" b="1" dirty="0">
                <a:solidFill>
                  <a:schemeClr val="bg1"/>
                </a:solidFill>
                <a:latin typeface="Palatino Linotype" panose="02040502050505030304" pitchFamily="18" charset="0"/>
                <a:cs typeface="Times New Roman" panose="02020603050405020304" pitchFamily="18" charset="0"/>
              </a:rPr>
              <a:t>International Conference</a:t>
            </a:r>
            <a:br>
              <a:rPr lang="en-US" sz="3300" b="1" dirty="0">
                <a:solidFill>
                  <a:schemeClr val="bg1"/>
                </a:solidFill>
                <a:latin typeface="Palatino Linotype" panose="02040502050505030304" pitchFamily="18" charset="0"/>
                <a:cs typeface="Times New Roman" panose="02020603050405020304" pitchFamily="18" charset="0"/>
              </a:rPr>
            </a:br>
            <a:r>
              <a:rPr lang="en-US" sz="3300" b="1" dirty="0">
                <a:solidFill>
                  <a:schemeClr val="bg1"/>
                </a:solidFill>
                <a:latin typeface="Palatino Linotype" panose="02040502050505030304" pitchFamily="18" charset="0"/>
                <a:cs typeface="Times New Roman" panose="02020603050405020304" pitchFamily="18" charset="0"/>
              </a:rPr>
              <a:t>on Chemo and </a:t>
            </a:r>
            <a:r>
              <a:rPr lang="en-US" sz="3300" b="1" dirty="0" err="1">
                <a:solidFill>
                  <a:schemeClr val="bg1"/>
                </a:solidFill>
                <a:latin typeface="Palatino Linotype" panose="02040502050505030304" pitchFamily="18" charset="0"/>
                <a:cs typeface="Times New Roman" panose="02020603050405020304" pitchFamily="18" charset="0"/>
              </a:rPr>
              <a:t>BioInformatics</a:t>
            </a:r>
            <a:endParaRPr lang="en-US" sz="3300" dirty="0">
              <a:solidFill>
                <a:schemeClr val="bg1"/>
              </a:solidFill>
              <a:latin typeface="Palatino Linotype" panose="02040502050505030304" pitchFamily="18" charset="0"/>
              <a:cs typeface="Times New Roman" panose="02020603050405020304" pitchFamily="18" charset="0"/>
            </a:endParaRP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85" y="2211169"/>
            <a:ext cx="25459587" cy="31866895"/>
          </a:xfrm>
          <a:prstGeom prst="rect">
            <a:avLst/>
          </a:prstGeom>
        </p:spPr>
      </p:pic>
      <p:sp>
        <p:nvSpPr>
          <p:cNvPr id="42" name="TextBox 41"/>
          <p:cNvSpPr txBox="1"/>
          <p:nvPr/>
        </p:nvSpPr>
        <p:spPr>
          <a:xfrm flipH="1">
            <a:off x="-1" y="2200159"/>
            <a:ext cx="25440807" cy="1446550"/>
          </a:xfrm>
          <a:prstGeom prst="rect">
            <a:avLst/>
          </a:prstGeom>
          <a:solidFill>
            <a:srgbClr val="990099">
              <a:alpha val="50000"/>
            </a:srgbClr>
          </a:solidFill>
        </p:spPr>
        <p:txBody>
          <a:bodyPr wrap="square" rtlCol="0">
            <a:sp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The influence of structural modification of </a:t>
            </a:r>
            <a:r>
              <a:rPr lang="en-US" sz="4400" b="1" dirty="0" err="1">
                <a:solidFill>
                  <a:srgbClr val="FFFF00"/>
                </a:solidFill>
                <a:latin typeface="Times New Roman" panose="02020603050405020304" pitchFamily="18" charset="0"/>
                <a:cs typeface="Times New Roman" panose="02020603050405020304" pitchFamily="18" charset="0"/>
              </a:rPr>
              <a:t>Pd</a:t>
            </a:r>
            <a:r>
              <a:rPr lang="en-US" sz="4400" b="1" dirty="0">
                <a:solidFill>
                  <a:srgbClr val="FFFF00"/>
                </a:solidFill>
                <a:latin typeface="Times New Roman" panose="02020603050405020304" pitchFamily="18" charset="0"/>
                <a:cs typeface="Times New Roman" panose="02020603050405020304" pitchFamily="18" charset="0"/>
              </a:rPr>
              <a:t>(II) pincer-type complexes </a:t>
            </a:r>
          </a:p>
          <a:p>
            <a:pPr algn="ctr"/>
            <a:r>
              <a:rPr lang="en-US" sz="4400" b="1" dirty="0">
                <a:solidFill>
                  <a:srgbClr val="FFFF00"/>
                </a:solidFill>
                <a:latin typeface="Times New Roman" panose="02020603050405020304" pitchFamily="18" charset="0"/>
                <a:cs typeface="Times New Roman" panose="02020603050405020304" pitchFamily="18" charset="0"/>
              </a:rPr>
              <a:t>on the kinetic of the substitution reactions</a:t>
            </a:r>
            <a:endParaRPr lang="en-US" sz="4400" dirty="0">
              <a:solidFill>
                <a:srgbClr val="FFFF00"/>
              </a:solidFill>
              <a:latin typeface="Times New Roman" panose="02020603050405020304" pitchFamily="18" charset="0"/>
              <a:cs typeface="Times New Roman" panose="02020603050405020304" pitchFamily="18" charset="0"/>
            </a:endParaRPr>
          </a:p>
        </p:txBody>
      </p:sp>
      <p:pic>
        <p:nvPicPr>
          <p:cNvPr id="43" name="Picture 42" descr="http://medf.kg.ac.rs/images/fmn_grb.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52" y="2227707"/>
            <a:ext cx="1388793" cy="1419002"/>
          </a:xfrm>
          <a:prstGeom prst="rect">
            <a:avLst/>
          </a:prstGeom>
          <a:solidFill>
            <a:schemeClr val="bg1"/>
          </a:solidFill>
          <a:ln>
            <a:noFill/>
          </a:ln>
        </p:spPr>
      </p:pic>
      <p:pic>
        <p:nvPicPr>
          <p:cNvPr id="45" name="Picture 44" descr="FAKULTET MEDICINSKIH NAUKA UNIVERZITETA U KRAGUJEVCU"/>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19371" y="2232964"/>
            <a:ext cx="1380629" cy="1413745"/>
          </a:xfrm>
          <a:prstGeom prst="rect">
            <a:avLst/>
          </a:prstGeom>
          <a:noFill/>
          <a:ln>
            <a:noFill/>
          </a:ln>
        </p:spPr>
      </p:pic>
      <p:sp>
        <p:nvSpPr>
          <p:cNvPr id="46" name="TextBox 45"/>
          <p:cNvSpPr txBox="1"/>
          <p:nvPr/>
        </p:nvSpPr>
        <p:spPr>
          <a:xfrm>
            <a:off x="-1" y="3815219"/>
            <a:ext cx="25410066" cy="646331"/>
          </a:xfrm>
          <a:prstGeom prst="rect">
            <a:avLst/>
          </a:prstGeom>
          <a:solidFill>
            <a:srgbClr val="990099">
              <a:alpha val="50000"/>
            </a:srgbClr>
          </a:solidFill>
        </p:spPr>
        <p:txBody>
          <a:bodyPr wrap="square" rtlCol="0">
            <a:spAutoFit/>
          </a:bodyPr>
          <a:lstStyle/>
          <a:p>
            <a:pPr algn="ctr"/>
            <a:r>
              <a:rPr lang="sr-Latn-RS" sz="3600" b="1" dirty="0">
                <a:solidFill>
                  <a:srgbClr val="FFFF00"/>
                </a:solidFill>
                <a:latin typeface="Times New Roman" panose="02020603050405020304" pitchFamily="18" charset="0"/>
                <a:cs typeface="Times New Roman" panose="02020603050405020304" pitchFamily="18" charset="0"/>
              </a:rPr>
              <a:t>Snežana Jovanović Stević</a:t>
            </a:r>
            <a:r>
              <a:rPr lang="en-US" sz="3600" b="1" baseline="30000" dirty="0">
                <a:solidFill>
                  <a:srgbClr val="FFFF00"/>
                </a:solidFill>
                <a:latin typeface="Times New Roman" panose="02020603050405020304" pitchFamily="18" charset="0"/>
                <a:cs typeface="Times New Roman" panose="02020603050405020304" pitchFamily="18" charset="0"/>
              </a:rPr>
              <a:t>1</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Snežana</a:t>
            </a:r>
            <a:r>
              <a:rPr lang="en-US" sz="3600" b="1" dirty="0">
                <a:solidFill>
                  <a:srgbClr val="FFFF00"/>
                </a:solidFill>
                <a:latin typeface="Times New Roman" panose="02020603050405020304" pitchFamily="18" charset="0"/>
                <a:cs typeface="Times New Roman" panose="02020603050405020304" pitchFamily="18" charset="0"/>
              </a:rPr>
              <a:t> Radisavljević</a:t>
            </a:r>
            <a:r>
              <a:rPr lang="en-US" sz="3600" b="1" baseline="30000" dirty="0">
                <a:solidFill>
                  <a:srgbClr val="FFFF00"/>
                </a:solidFill>
                <a:latin typeface="Times New Roman" panose="02020603050405020304" pitchFamily="18" charset="0"/>
                <a:cs typeface="Times New Roman" panose="02020603050405020304" pitchFamily="18" charset="0"/>
              </a:rPr>
              <a:t>2</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Aleksandar</a:t>
            </a:r>
            <a:r>
              <a:rPr lang="en-US" sz="3600" b="1" dirty="0">
                <a:solidFill>
                  <a:srgbClr val="FFFF00"/>
                </a:solidFill>
                <a:latin typeface="Times New Roman" panose="02020603050405020304" pitchFamily="18" charset="0"/>
                <a:cs typeface="Times New Roman" panose="02020603050405020304" pitchFamily="18" charset="0"/>
              </a:rPr>
              <a:t> Mijatović</a:t>
            </a:r>
            <a:r>
              <a:rPr lang="en-US" sz="3600" b="1" baseline="30000" dirty="0">
                <a:solidFill>
                  <a:srgbClr val="FFFF00"/>
                </a:solidFill>
                <a:latin typeface="Times New Roman" panose="02020603050405020304" pitchFamily="18" charset="0"/>
                <a:cs typeface="Times New Roman" panose="02020603050405020304" pitchFamily="18" charset="0"/>
              </a:rPr>
              <a:t>3</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Biljana</a:t>
            </a:r>
            <a:r>
              <a:rPr lang="en-US" sz="3600" dirty="0">
                <a:solidFill>
                  <a:srgbClr val="FFFF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Petrović</a:t>
            </a:r>
            <a:r>
              <a:rPr lang="en-US" sz="3600" b="1" baseline="30000" dirty="0">
                <a:solidFill>
                  <a:srgbClr val="FFFF00"/>
                </a:solidFill>
                <a:latin typeface="Times New Roman" panose="02020603050405020304" pitchFamily="18" charset="0"/>
                <a:cs typeface="Times New Roman" panose="02020603050405020304" pitchFamily="18" charset="0"/>
              </a:rPr>
              <a:t>2</a:t>
            </a:r>
            <a:r>
              <a:rPr lang="en-US" sz="3600" b="1" dirty="0">
                <a:solidFill>
                  <a:srgbClr val="FFFF00"/>
                </a:solidFill>
                <a:latin typeface="Times New Roman" panose="02020603050405020304" pitchFamily="18" charset="0"/>
                <a:cs typeface="Times New Roman" panose="02020603050405020304" pitchFamily="18" charset="0"/>
              </a:rPr>
              <a:t>, Ana Kesić</a:t>
            </a:r>
            <a:r>
              <a:rPr lang="en-US" sz="3600" b="1" baseline="30000" dirty="0">
                <a:solidFill>
                  <a:srgbClr val="FFFF00"/>
                </a:solidFill>
                <a:latin typeface="Times New Roman" panose="02020603050405020304" pitchFamily="18" charset="0"/>
                <a:cs typeface="Times New Roman" panose="02020603050405020304" pitchFamily="18" charset="0"/>
              </a:rPr>
              <a:t>4,*</a:t>
            </a:r>
            <a:r>
              <a:rPr lang="en-US" sz="3600" b="1" dirty="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flipH="1">
            <a:off x="-20386" y="4618370"/>
            <a:ext cx="25478374" cy="4524315"/>
          </a:xfrm>
          <a:prstGeom prst="rect">
            <a:avLst/>
          </a:prstGeom>
          <a:solidFill>
            <a:srgbClr val="990099">
              <a:alpha val="80000"/>
            </a:srgbClr>
          </a:solidFill>
        </p:spPr>
        <p:txBody>
          <a:bodyPr wrap="square" rtlCol="0">
            <a:spAutoFit/>
          </a:bodyPr>
          <a:lstStyle/>
          <a:p>
            <a:pPr algn="ctr"/>
            <a:r>
              <a:rPr lang="en-US" sz="3600" baseline="30000" dirty="0">
                <a:solidFill>
                  <a:srgbClr val="FFFF00"/>
                </a:solidFill>
                <a:latin typeface="Times New Roman" panose="02020603050405020304" pitchFamily="18" charset="0"/>
                <a:cs typeface="Times New Roman" panose="02020603050405020304" pitchFamily="18" charset="0"/>
              </a:rPr>
              <a:t>1 </a:t>
            </a:r>
            <a:r>
              <a:rPr lang="en-US" sz="3600" dirty="0">
                <a:solidFill>
                  <a:srgbClr val="FFFF00"/>
                </a:solidFill>
                <a:latin typeface="Times New Roman" panose="02020603050405020304" pitchFamily="18" charset="0"/>
                <a:cs typeface="Times New Roman" panose="02020603050405020304" pitchFamily="18" charset="0"/>
              </a:rPr>
              <a:t>University of Kragujevac, Faculty of medical science, </a:t>
            </a:r>
            <a:r>
              <a:rPr lang="sr-Latn-RS" sz="3600" dirty="0">
                <a:solidFill>
                  <a:srgbClr val="FFFF00"/>
                </a:solidFill>
                <a:latin typeface="Times New Roman" panose="02020603050405020304" pitchFamily="18" charset="0"/>
                <a:cs typeface="Times New Roman" panose="02020603050405020304" pitchFamily="18" charset="0"/>
              </a:rPr>
              <a:t>Department of pharmacy</a:t>
            </a:r>
            <a:r>
              <a:rPr lang="en-US" sz="3600" dirty="0">
                <a:solidFill>
                  <a:srgbClr val="FFFF00"/>
                </a:solidFill>
                <a:latin typeface="Times New Roman" panose="02020603050405020304" pitchFamily="18" charset="0"/>
                <a:cs typeface="Times New Roman" panose="02020603050405020304" pitchFamily="18" charset="0"/>
              </a:rPr>
              <a:t>, 34000  Kragujevac, Serbia, S. </a:t>
            </a:r>
            <a:r>
              <a:rPr lang="en-US" sz="3600" dirty="0" err="1">
                <a:solidFill>
                  <a:srgbClr val="FFFF00"/>
                </a:solidFill>
                <a:latin typeface="Times New Roman" panose="02020603050405020304" pitchFamily="18" charset="0"/>
                <a:cs typeface="Times New Roman" panose="02020603050405020304" pitchFamily="18" charset="0"/>
              </a:rPr>
              <a:t>Markovića</a:t>
            </a:r>
            <a:r>
              <a:rPr lang="en-US" sz="3600" dirty="0">
                <a:solidFill>
                  <a:srgbClr val="FFFF00"/>
                </a:solidFill>
                <a:latin typeface="Times New Roman" panose="02020603050405020304" pitchFamily="18" charset="0"/>
                <a:cs typeface="Times New Roman" panose="02020603050405020304" pitchFamily="18" charset="0"/>
              </a:rPr>
              <a:t> 69; </a:t>
            </a:r>
          </a:p>
          <a:p>
            <a:pPr algn="ctr"/>
            <a:r>
              <a:rPr lang="en-US" sz="3600" dirty="0">
                <a:solidFill>
                  <a:srgbClr val="FFFF00"/>
                </a:solidFill>
                <a:latin typeface="Times New Roman" panose="02020603050405020304" pitchFamily="18" charset="0"/>
                <a:cs typeface="Times New Roman" panose="02020603050405020304" pitchFamily="18" charset="0"/>
              </a:rPr>
              <a:t>e-mail: </a:t>
            </a:r>
            <a:r>
              <a:rPr lang="it-IT" sz="3600" u="sng" dirty="0">
                <a:solidFill>
                  <a:srgbClr val="FFFF00"/>
                </a:solidFill>
                <a:latin typeface="Times New Roman" panose="02020603050405020304" pitchFamily="18" charset="0"/>
                <a:cs typeface="Times New Roman" panose="02020603050405020304" pitchFamily="18" charset="0"/>
              </a:rPr>
              <a:t>snezanaj</a:t>
            </a:r>
            <a:r>
              <a:rPr lang="en-US" sz="3600" u="sng" dirty="0">
                <a:solidFill>
                  <a:srgbClr val="FFFF00"/>
                </a:solidFill>
                <a:latin typeface="Times New Roman" panose="02020603050405020304" pitchFamily="18" charset="0"/>
                <a:cs typeface="Times New Roman" panose="02020603050405020304" pitchFamily="18" charset="0"/>
              </a:rPr>
              <a:t>@kg.ac.rs</a:t>
            </a:r>
            <a:r>
              <a:rPr lang="it-IT" sz="3600" dirty="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a:p>
            <a:pPr algn="ctr"/>
            <a:r>
              <a:rPr lang="en-US" sz="3600" baseline="30000" dirty="0">
                <a:solidFill>
                  <a:srgbClr val="FFFF00"/>
                </a:solidFill>
                <a:latin typeface="Times New Roman" panose="02020603050405020304" pitchFamily="18" charset="0"/>
                <a:cs typeface="Times New Roman" panose="02020603050405020304" pitchFamily="18" charset="0"/>
              </a:rPr>
              <a:t>2  </a:t>
            </a:r>
            <a:r>
              <a:rPr lang="en-US" sz="3600" dirty="0">
                <a:solidFill>
                  <a:srgbClr val="FFFF00"/>
                </a:solidFill>
                <a:latin typeface="Times New Roman" panose="02020603050405020304" pitchFamily="18" charset="0"/>
                <a:cs typeface="Times New Roman" panose="02020603050405020304" pitchFamily="18" charset="0"/>
              </a:rPr>
              <a:t>University of Kragujevac, Faculty of science, 34000 Kragujevac, Serbia, R. </a:t>
            </a:r>
            <a:r>
              <a:rPr lang="en-US" sz="3600" dirty="0" err="1">
                <a:solidFill>
                  <a:srgbClr val="FFFF00"/>
                </a:solidFill>
                <a:latin typeface="Times New Roman" panose="02020603050405020304" pitchFamily="18" charset="0"/>
                <a:cs typeface="Times New Roman" panose="02020603050405020304" pitchFamily="18" charset="0"/>
              </a:rPr>
              <a:t>Domanovića</a:t>
            </a:r>
            <a:r>
              <a:rPr lang="en-US" sz="3600" dirty="0">
                <a:solidFill>
                  <a:srgbClr val="FFFF00"/>
                </a:solidFill>
                <a:latin typeface="Times New Roman" panose="02020603050405020304" pitchFamily="18" charset="0"/>
                <a:cs typeface="Times New Roman" panose="02020603050405020304" pitchFamily="18" charset="0"/>
              </a:rPr>
              <a:t> 12, </a:t>
            </a:r>
            <a:br>
              <a:rPr lang="en-US" sz="3600" dirty="0">
                <a:solidFill>
                  <a:srgbClr val="FFFF00"/>
                </a:solidFill>
                <a:latin typeface="Times New Roman" panose="02020603050405020304" pitchFamily="18" charset="0"/>
                <a:cs typeface="Times New Roman" panose="02020603050405020304" pitchFamily="18" charset="0"/>
              </a:rPr>
            </a:br>
            <a:r>
              <a:rPr lang="en-US" sz="3600" dirty="0">
                <a:solidFill>
                  <a:srgbClr val="FFFF00"/>
                </a:solidFill>
                <a:latin typeface="Times New Roman" panose="02020603050405020304" pitchFamily="18" charset="0"/>
                <a:cs typeface="Times New Roman" panose="02020603050405020304" pitchFamily="18" charset="0"/>
              </a:rPr>
              <a:t>e-mail</a:t>
            </a:r>
            <a:r>
              <a:rPr lang="it-IT" sz="3600" dirty="0">
                <a:solidFill>
                  <a:srgbClr val="FFFF00"/>
                </a:solidFill>
                <a:latin typeface="Times New Roman" panose="02020603050405020304" pitchFamily="18" charset="0"/>
                <a:cs typeface="Times New Roman" panose="02020603050405020304" pitchFamily="18" charset="0"/>
              </a:rPr>
              <a:t>: </a:t>
            </a:r>
            <a:r>
              <a:rPr lang="en-US" sz="3600" u="sng" dirty="0">
                <a:solidFill>
                  <a:srgbClr val="FFFF00"/>
                </a:solidFill>
                <a:latin typeface="Times New Roman" panose="02020603050405020304" pitchFamily="18" charset="0"/>
                <a:cs typeface="Times New Roman" panose="02020603050405020304" pitchFamily="18" charset="0"/>
              </a:rPr>
              <a:t>snezana.radisavljevic@pmf.kg.ac.rs</a:t>
            </a:r>
            <a:r>
              <a:rPr lang="it-IT" sz="3600" dirty="0">
                <a:solidFill>
                  <a:srgbClr val="FFFF00"/>
                </a:solidFill>
                <a:latin typeface="Times New Roman" panose="02020603050405020304" pitchFamily="18" charset="0"/>
                <a:cs typeface="Times New Roman" panose="02020603050405020304" pitchFamily="18" charset="0"/>
              </a:rPr>
              <a:t>, </a:t>
            </a:r>
            <a:r>
              <a:rPr lang="en-US" sz="3600" u="sng" dirty="0">
                <a:solidFill>
                  <a:srgbClr val="FFFF00"/>
                </a:solidFill>
                <a:latin typeface="Times New Roman" panose="02020603050405020304" pitchFamily="18" charset="0"/>
                <a:cs typeface="Times New Roman" panose="02020603050405020304" pitchFamily="18" charset="0"/>
              </a:rPr>
              <a:t>biljana.petrovic@pmf.kg.ac.rs</a:t>
            </a:r>
            <a:r>
              <a:rPr lang="en-US" sz="3600" dirty="0">
                <a:solidFill>
                  <a:srgbClr val="FFFF00"/>
                </a:solidFill>
                <a:latin typeface="Times New Roman" panose="02020603050405020304" pitchFamily="18" charset="0"/>
                <a:cs typeface="Times New Roman" panose="02020603050405020304" pitchFamily="18" charset="0"/>
              </a:rPr>
              <a:t> </a:t>
            </a:r>
          </a:p>
          <a:p>
            <a:pPr algn="ctr"/>
            <a:r>
              <a:rPr lang="en-US" sz="3600" baseline="30000" dirty="0">
                <a:solidFill>
                  <a:srgbClr val="FFFF00"/>
                </a:solidFill>
                <a:latin typeface="Times New Roman" panose="02020603050405020304" pitchFamily="18" charset="0"/>
                <a:cs typeface="Times New Roman" panose="02020603050405020304" pitchFamily="18" charset="0"/>
              </a:rPr>
              <a:t>3  </a:t>
            </a:r>
            <a:r>
              <a:rPr lang="en-US" sz="3600" dirty="0">
                <a:solidFill>
                  <a:srgbClr val="FFFF00"/>
                </a:solidFill>
                <a:latin typeface="Times New Roman" panose="02020603050405020304" pitchFamily="18" charset="0"/>
                <a:cs typeface="Times New Roman" panose="02020603050405020304" pitchFamily="18" charset="0"/>
              </a:rPr>
              <a:t>University of Belgrade, Faculty of mining and geology, 11000 Belgrade, Serbia, </a:t>
            </a:r>
            <a:r>
              <a:rPr lang="sr-Latn-RS" sz="3600" dirty="0">
                <a:solidFill>
                  <a:srgbClr val="FFFF00"/>
                </a:solidFill>
                <a:latin typeface="Times New Roman" panose="02020603050405020304" pitchFamily="18" charset="0"/>
                <a:cs typeface="Times New Roman" panose="02020603050405020304" pitchFamily="18" charset="0"/>
              </a:rPr>
              <a:t>Djušina 7, </a:t>
            </a:r>
            <a:br>
              <a:rPr lang="en-US" sz="3600" dirty="0">
                <a:solidFill>
                  <a:srgbClr val="FFFF00"/>
                </a:solidFill>
                <a:latin typeface="Times New Roman" panose="02020603050405020304" pitchFamily="18" charset="0"/>
                <a:cs typeface="Times New Roman" panose="02020603050405020304" pitchFamily="18" charset="0"/>
              </a:rPr>
            </a:br>
            <a:r>
              <a:rPr lang="en-US" sz="3600" dirty="0">
                <a:solidFill>
                  <a:srgbClr val="FFFF00"/>
                </a:solidFill>
                <a:latin typeface="Times New Roman" panose="02020603050405020304" pitchFamily="18" charset="0"/>
                <a:cs typeface="Times New Roman" panose="02020603050405020304" pitchFamily="18" charset="0"/>
              </a:rPr>
              <a:t>e-mail</a:t>
            </a:r>
            <a:r>
              <a:rPr lang="it-IT" sz="3600" dirty="0">
                <a:solidFill>
                  <a:srgbClr val="FFFF00"/>
                </a:solidFill>
                <a:latin typeface="Times New Roman" panose="02020603050405020304" pitchFamily="18" charset="0"/>
                <a:cs typeface="Times New Roman" panose="02020603050405020304" pitchFamily="18" charset="0"/>
              </a:rPr>
              <a:t>: </a:t>
            </a:r>
            <a:r>
              <a:rPr lang="it-IT" sz="3600" u="sng" dirty="0">
                <a:solidFill>
                  <a:srgbClr val="FFFF00"/>
                </a:solidFill>
                <a:latin typeface="Times New Roman" panose="02020603050405020304" pitchFamily="18" charset="0"/>
                <a:cs typeface="Times New Roman" panose="02020603050405020304" pitchFamily="18" charset="0"/>
              </a:rPr>
              <a:t>aleksandar.mijatovic</a:t>
            </a:r>
            <a:r>
              <a:rPr lang="en-US" sz="3600" u="sng" dirty="0">
                <a:solidFill>
                  <a:srgbClr val="FFFF00"/>
                </a:solidFill>
                <a:latin typeface="Times New Roman" panose="02020603050405020304" pitchFamily="18" charset="0"/>
                <a:cs typeface="Times New Roman" panose="02020603050405020304" pitchFamily="18" charset="0"/>
              </a:rPr>
              <a:t>@rgf.bg.ac.rs</a:t>
            </a:r>
            <a:r>
              <a:rPr lang="it-IT" sz="3600" dirty="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a:p>
            <a:pPr algn="ctr"/>
            <a:r>
              <a:rPr lang="en-US" sz="3600" dirty="0">
                <a:solidFill>
                  <a:srgbClr val="FFFF00"/>
                </a:solidFill>
                <a:latin typeface="Times New Roman" panose="02020603050405020304" pitchFamily="18" charset="0"/>
                <a:cs typeface="Times New Roman" panose="02020603050405020304" pitchFamily="18" charset="0"/>
              </a:rPr>
              <a:t>4  University</a:t>
            </a:r>
            <a:r>
              <a:rPr lang="en-US" sz="3600" baseline="30000" dirty="0">
                <a:solidFill>
                  <a:srgbClr val="FFFF00"/>
                </a:solidFill>
                <a:latin typeface="Times New Roman" panose="02020603050405020304" pitchFamily="18" charset="0"/>
                <a:cs typeface="Times New Roman" panose="02020603050405020304" pitchFamily="18" charset="0"/>
              </a:rPr>
              <a:t> </a:t>
            </a:r>
            <a:r>
              <a:rPr lang="en-US" sz="3600" dirty="0">
                <a:solidFill>
                  <a:srgbClr val="FFFF00"/>
                </a:solidFill>
                <a:latin typeface="Times New Roman" panose="02020603050405020304" pitchFamily="18" charset="0"/>
                <a:cs typeface="Times New Roman" panose="02020603050405020304" pitchFamily="18" charset="0"/>
              </a:rPr>
              <a:t>of Kragujevac, Institute for information technologies, 34000 Kragujevac, Serbia, J. </a:t>
            </a:r>
            <a:r>
              <a:rPr lang="en-US" sz="3600" dirty="0" err="1">
                <a:solidFill>
                  <a:srgbClr val="FFFF00"/>
                </a:solidFill>
                <a:latin typeface="Times New Roman" panose="02020603050405020304" pitchFamily="18" charset="0"/>
                <a:cs typeface="Times New Roman" panose="02020603050405020304" pitchFamily="18" charset="0"/>
              </a:rPr>
              <a:t>Cvijića</a:t>
            </a:r>
            <a:r>
              <a:rPr lang="en-US" sz="3600" dirty="0">
                <a:solidFill>
                  <a:srgbClr val="FFFF00"/>
                </a:solidFill>
                <a:latin typeface="Times New Roman" panose="02020603050405020304" pitchFamily="18" charset="0"/>
                <a:cs typeface="Times New Roman" panose="02020603050405020304" pitchFamily="18" charset="0"/>
              </a:rPr>
              <a:t> bb, </a:t>
            </a:r>
            <a:br>
              <a:rPr lang="en-US" sz="3600" dirty="0">
                <a:solidFill>
                  <a:srgbClr val="FFFF00"/>
                </a:solidFill>
                <a:latin typeface="Times New Roman" panose="02020603050405020304" pitchFamily="18" charset="0"/>
                <a:cs typeface="Times New Roman" panose="02020603050405020304" pitchFamily="18" charset="0"/>
              </a:rPr>
            </a:br>
            <a:r>
              <a:rPr lang="en-US" sz="3600" dirty="0">
                <a:solidFill>
                  <a:srgbClr val="FFFF00"/>
                </a:solidFill>
                <a:latin typeface="Times New Roman" panose="02020603050405020304" pitchFamily="18" charset="0"/>
                <a:cs typeface="Times New Roman" panose="02020603050405020304" pitchFamily="18" charset="0"/>
              </a:rPr>
              <a:t>e-mail: </a:t>
            </a:r>
            <a:r>
              <a:rPr lang="en-US" sz="3600" u="sng" dirty="0">
                <a:solidFill>
                  <a:srgbClr val="FFFF00"/>
                </a:solidFill>
                <a:latin typeface="Times New Roman" panose="02020603050405020304" pitchFamily="18" charset="0"/>
                <a:cs typeface="Times New Roman" panose="02020603050405020304" pitchFamily="18" charset="0"/>
              </a:rPr>
              <a:t>akesic@uni.kg.ac.rs</a:t>
            </a:r>
            <a:r>
              <a:rPr lang="en-US" sz="3600" dirty="0">
                <a:solidFill>
                  <a:srgbClr val="FFFF00"/>
                </a:solidFill>
                <a:latin typeface="Times New Roman" panose="02020603050405020304" pitchFamily="18" charset="0"/>
                <a:cs typeface="Times New Roman" panose="02020603050405020304" pitchFamily="18" charset="0"/>
              </a:rPr>
              <a:t> </a:t>
            </a:r>
          </a:p>
        </p:txBody>
      </p:sp>
      <p:sp>
        <p:nvSpPr>
          <p:cNvPr id="52" name="TextBox 51"/>
          <p:cNvSpPr txBox="1"/>
          <p:nvPr/>
        </p:nvSpPr>
        <p:spPr>
          <a:xfrm flipH="1">
            <a:off x="-1" y="9375160"/>
            <a:ext cx="25459577" cy="6186309"/>
          </a:xfrm>
          <a:prstGeom prst="rect">
            <a:avLst/>
          </a:prstGeom>
          <a:solidFill>
            <a:srgbClr val="990099"/>
          </a:solidFill>
        </p:spPr>
        <p:txBody>
          <a:bodyPr wrap="square" rtlCol="0">
            <a:spAutoFit/>
          </a:bodyPr>
          <a:lstStyle/>
          <a:p>
            <a:pPr algn="just"/>
            <a:r>
              <a:rPr lang="en-US" sz="3600" b="1" dirty="0">
                <a:solidFill>
                  <a:srgbClr val="FFFF00"/>
                </a:solidFill>
                <a:latin typeface="Times New Roman" panose="02020603050405020304" pitchFamily="18" charset="0"/>
                <a:cs typeface="Times New Roman" panose="02020603050405020304" pitchFamily="18" charset="0"/>
              </a:rPr>
              <a:t>Abstract: The kinetic data obtained for the substitution reactions of some palladium(II) complexes containing </a:t>
            </a:r>
            <a:r>
              <a:rPr lang="en-US" sz="3600" b="1" i="1" dirty="0" err="1">
                <a:solidFill>
                  <a:srgbClr val="FFFF00"/>
                </a:solidFill>
                <a:latin typeface="Times New Roman" panose="02020603050405020304" pitchFamily="18" charset="0"/>
                <a:cs typeface="Times New Roman" panose="02020603050405020304" pitchFamily="18" charset="0"/>
              </a:rPr>
              <a:t>bis</a:t>
            </a:r>
            <a:r>
              <a:rPr lang="en-US" sz="3600" b="1" dirty="0" err="1">
                <a:solidFill>
                  <a:srgbClr val="FFFF00"/>
                </a:solidFill>
                <a:latin typeface="Times New Roman" panose="02020603050405020304" pitchFamily="18" charset="0"/>
                <a:cs typeface="Times New Roman" panose="02020603050405020304" pitchFamily="18" charset="0"/>
              </a:rPr>
              <a:t>-pyrazolylpyridine</a:t>
            </a:r>
            <a:r>
              <a:rPr lang="en-US" sz="3600" b="1" dirty="0">
                <a:solidFill>
                  <a:srgbClr val="FFFF00"/>
                </a:solidFill>
                <a:latin typeface="Times New Roman" panose="02020603050405020304" pitchFamily="18" charset="0"/>
                <a:cs typeface="Times New Roman" panose="02020603050405020304" pitchFamily="18" charset="0"/>
              </a:rPr>
              <a:t> derivatives as pincer-type ligands with biologically significant nitrogen- and sulfur-donor biomolecules  are presented here. Three structurally different palladium(II) complexes were selected [</a:t>
            </a:r>
            <a:r>
              <a:rPr lang="en-US" sz="3600" b="1" dirty="0" err="1">
                <a:solidFill>
                  <a:srgbClr val="FFFF00"/>
                </a:solidFill>
                <a:latin typeface="Times New Roman" panose="02020603050405020304" pitchFamily="18" charset="0"/>
                <a:cs typeface="Times New Roman" panose="02020603050405020304" pitchFamily="18" charset="0"/>
              </a:rPr>
              <a:t>Pd</a:t>
            </a:r>
            <a:r>
              <a:rPr lang="en-US" sz="3600" b="1" dirty="0">
                <a:solidFill>
                  <a:srgbClr val="FFFF00"/>
                </a:solidFill>
                <a:latin typeface="Times New Roman" panose="02020603050405020304" pitchFamily="18" charset="0"/>
                <a:cs typeface="Times New Roman" panose="02020603050405020304" pitchFamily="18" charset="0"/>
              </a:rPr>
              <a:t>(L1)</a:t>
            </a:r>
            <a:r>
              <a:rPr lang="en-US" sz="3600" b="1" dirty="0" err="1">
                <a:solidFill>
                  <a:srgbClr val="FFFF00"/>
                </a:solidFill>
                <a:latin typeface="Times New Roman" panose="02020603050405020304" pitchFamily="18" charset="0"/>
                <a:cs typeface="Times New Roman" panose="02020603050405020304" pitchFamily="18" charset="0"/>
              </a:rPr>
              <a:t>Cl</a:t>
            </a:r>
            <a:r>
              <a:rPr lang="en-US" sz="3600" b="1" dirty="0">
                <a:solidFill>
                  <a:srgbClr val="FFFF00"/>
                </a:solidFill>
                <a:latin typeface="Times New Roman" panose="02020603050405020304" pitchFamily="18" charset="0"/>
                <a:cs typeface="Times New Roman" panose="02020603050405020304" pitchFamily="18" charset="0"/>
              </a:rPr>
              <a:t>]</a:t>
            </a:r>
            <a:r>
              <a:rPr lang="en-US" sz="3600" b="1" baseline="30000" dirty="0">
                <a:solidFill>
                  <a:srgbClr val="FFFF00"/>
                </a:solidFill>
                <a:latin typeface="Times New Roman" panose="02020603050405020304" pitchFamily="18" charset="0"/>
                <a:cs typeface="Times New Roman" panose="02020603050405020304" pitchFamily="18" charset="0"/>
              </a:rPr>
              <a:t>+</a:t>
            </a:r>
            <a:r>
              <a:rPr lang="en-US" sz="3600" b="1" dirty="0">
                <a:solidFill>
                  <a:srgbClr val="FFFF00"/>
                </a:solidFill>
                <a:latin typeface="Times New Roman" panose="02020603050405020304" pitchFamily="18" charset="0"/>
                <a:cs typeface="Times New Roman" panose="02020603050405020304" pitchFamily="18" charset="0"/>
              </a:rPr>
              <a:t> (Pd1), [</a:t>
            </a:r>
            <a:r>
              <a:rPr lang="en-US" sz="3600" b="1" dirty="0" err="1">
                <a:solidFill>
                  <a:srgbClr val="FFFF00"/>
                </a:solidFill>
                <a:latin typeface="Times New Roman" panose="02020603050405020304" pitchFamily="18" charset="0"/>
                <a:cs typeface="Times New Roman" panose="02020603050405020304" pitchFamily="18" charset="0"/>
              </a:rPr>
              <a:t>Pd</a:t>
            </a:r>
            <a:r>
              <a:rPr lang="en-US" sz="3600" b="1" dirty="0">
                <a:solidFill>
                  <a:srgbClr val="FFFF00"/>
                </a:solidFill>
                <a:latin typeface="Times New Roman" panose="02020603050405020304" pitchFamily="18" charset="0"/>
                <a:cs typeface="Times New Roman" panose="02020603050405020304" pitchFamily="18" charset="0"/>
              </a:rPr>
              <a:t>(L2)</a:t>
            </a:r>
            <a:r>
              <a:rPr lang="en-US" sz="3600" b="1" dirty="0" err="1">
                <a:solidFill>
                  <a:srgbClr val="FFFF00"/>
                </a:solidFill>
                <a:latin typeface="Times New Roman" panose="02020603050405020304" pitchFamily="18" charset="0"/>
                <a:cs typeface="Times New Roman" panose="02020603050405020304" pitchFamily="18" charset="0"/>
              </a:rPr>
              <a:t>Cl</a:t>
            </a:r>
            <a:r>
              <a:rPr lang="en-US" sz="3600" b="1" dirty="0">
                <a:solidFill>
                  <a:srgbClr val="FFFF00"/>
                </a:solidFill>
                <a:latin typeface="Times New Roman" panose="02020603050405020304" pitchFamily="18" charset="0"/>
                <a:cs typeface="Times New Roman" panose="02020603050405020304" pitchFamily="18" charset="0"/>
              </a:rPr>
              <a:t>]</a:t>
            </a:r>
            <a:r>
              <a:rPr lang="en-US" sz="3600" b="1" baseline="30000" dirty="0">
                <a:solidFill>
                  <a:srgbClr val="FFFF00"/>
                </a:solidFill>
                <a:latin typeface="Times New Roman" panose="02020603050405020304" pitchFamily="18" charset="0"/>
                <a:cs typeface="Times New Roman" panose="02020603050405020304" pitchFamily="18" charset="0"/>
              </a:rPr>
              <a:t>+</a:t>
            </a:r>
            <a:r>
              <a:rPr lang="en-US" sz="3600" b="1" dirty="0">
                <a:solidFill>
                  <a:srgbClr val="FFFF00"/>
                </a:solidFill>
                <a:latin typeface="Times New Roman" panose="02020603050405020304" pitchFamily="18" charset="0"/>
                <a:cs typeface="Times New Roman" panose="02020603050405020304" pitchFamily="18" charset="0"/>
              </a:rPr>
              <a:t> (Pd2) and [</a:t>
            </a:r>
            <a:r>
              <a:rPr lang="en-US" sz="3600" b="1" dirty="0" err="1">
                <a:solidFill>
                  <a:srgbClr val="FFFF00"/>
                </a:solidFill>
                <a:latin typeface="Times New Roman" panose="02020603050405020304" pitchFamily="18" charset="0"/>
                <a:cs typeface="Times New Roman" panose="02020603050405020304" pitchFamily="18" charset="0"/>
              </a:rPr>
              <a:t>Pd</a:t>
            </a:r>
            <a:r>
              <a:rPr lang="en-US" sz="3600" b="1" dirty="0">
                <a:solidFill>
                  <a:srgbClr val="FFFF00"/>
                </a:solidFill>
                <a:latin typeface="Times New Roman" panose="02020603050405020304" pitchFamily="18" charset="0"/>
                <a:cs typeface="Times New Roman" panose="02020603050405020304" pitchFamily="18" charset="0"/>
              </a:rPr>
              <a:t>(L3)</a:t>
            </a:r>
            <a:r>
              <a:rPr lang="en-US" sz="3600" b="1" dirty="0" err="1">
                <a:solidFill>
                  <a:srgbClr val="FFFF00"/>
                </a:solidFill>
                <a:latin typeface="Times New Roman" panose="02020603050405020304" pitchFamily="18" charset="0"/>
                <a:cs typeface="Times New Roman" panose="02020603050405020304" pitchFamily="18" charset="0"/>
              </a:rPr>
              <a:t>Cl</a:t>
            </a:r>
            <a:r>
              <a:rPr lang="en-US" sz="3600" b="1" dirty="0">
                <a:solidFill>
                  <a:srgbClr val="FFFF00"/>
                </a:solidFill>
                <a:latin typeface="Times New Roman" panose="02020603050405020304" pitchFamily="18" charset="0"/>
                <a:cs typeface="Times New Roman" panose="02020603050405020304" pitchFamily="18" charset="0"/>
              </a:rPr>
              <a:t>]</a:t>
            </a:r>
            <a:r>
              <a:rPr lang="en-US" sz="3600" b="1" baseline="30000" dirty="0">
                <a:solidFill>
                  <a:srgbClr val="FFFF00"/>
                </a:solidFill>
                <a:latin typeface="Times New Roman" panose="02020603050405020304" pitchFamily="18" charset="0"/>
                <a:cs typeface="Times New Roman" panose="02020603050405020304" pitchFamily="18" charset="0"/>
              </a:rPr>
              <a:t>+</a:t>
            </a:r>
            <a:r>
              <a:rPr lang="en-US" sz="3600" b="1" dirty="0">
                <a:solidFill>
                  <a:srgbClr val="FFFF00"/>
                </a:solidFill>
                <a:latin typeface="Times New Roman" panose="02020603050405020304" pitchFamily="18" charset="0"/>
                <a:cs typeface="Times New Roman" panose="02020603050405020304" pitchFamily="18" charset="0"/>
              </a:rPr>
              <a:t> (Pd3) (where L1 = </a:t>
            </a:r>
            <a:r>
              <a:rPr lang="en-US" sz="3600" b="1" i="1" dirty="0" err="1">
                <a:solidFill>
                  <a:srgbClr val="FFFF00"/>
                </a:solidFill>
                <a:latin typeface="Times New Roman" panose="02020603050405020304" pitchFamily="18" charset="0"/>
                <a:cs typeface="Times New Roman" panose="02020603050405020304" pitchFamily="18" charset="0"/>
              </a:rPr>
              <a:t>bis</a:t>
            </a:r>
            <a:r>
              <a:rPr lang="en-US" sz="3600" b="1" dirty="0">
                <a:solidFill>
                  <a:srgbClr val="FFFF00"/>
                </a:solidFill>
                <a:latin typeface="Times New Roman" panose="02020603050405020304" pitchFamily="18" charset="0"/>
                <a:cs typeface="Times New Roman" panose="02020603050405020304" pitchFamily="18" charset="0"/>
              </a:rPr>
              <a:t>(2-(1H-pyrazol-1-yl)ethyl)amine, L2 = 2,6-</a:t>
            </a:r>
            <a:r>
              <a:rPr lang="en-US" sz="3600" b="1" i="1" dirty="0">
                <a:solidFill>
                  <a:srgbClr val="FFFF00"/>
                </a:solidFill>
                <a:latin typeface="Times New Roman" panose="02020603050405020304" pitchFamily="18" charset="0"/>
                <a:cs typeface="Times New Roman" panose="02020603050405020304" pitchFamily="18" charset="0"/>
              </a:rPr>
              <a:t>bis</a:t>
            </a:r>
            <a:r>
              <a:rPr lang="en-US" sz="3600" b="1" dirty="0">
                <a:solidFill>
                  <a:srgbClr val="FFFF00"/>
                </a:solidFill>
                <a:latin typeface="Times New Roman" panose="02020603050405020304" pitchFamily="18" charset="0"/>
                <a:cs typeface="Times New Roman" panose="02020603050405020304" pitchFamily="18" charset="0"/>
              </a:rPr>
              <a:t>(5-(</a:t>
            </a:r>
            <a:r>
              <a:rPr lang="en-US" sz="3600" b="1" dirty="0" err="1">
                <a:solidFill>
                  <a:srgbClr val="FFFF00"/>
                </a:solidFill>
                <a:latin typeface="Times New Roman" panose="02020603050405020304" pitchFamily="18" charset="0"/>
                <a:cs typeface="Times New Roman" panose="02020603050405020304" pitchFamily="18" charset="0"/>
              </a:rPr>
              <a:t>tert</a:t>
            </a:r>
            <a:r>
              <a:rPr lang="en-US" sz="3600" b="1" dirty="0">
                <a:solidFill>
                  <a:srgbClr val="FFFF00"/>
                </a:solidFill>
                <a:latin typeface="Times New Roman" panose="02020603050405020304" pitchFamily="18" charset="0"/>
                <a:cs typeface="Times New Roman" panose="02020603050405020304" pitchFamily="18" charset="0"/>
              </a:rPr>
              <a:t>-butyl)-1H-pyrazol-3-yl)pyridine and L3 = 2,6-</a:t>
            </a:r>
            <a:r>
              <a:rPr lang="en-US" sz="3600" b="1" i="1" dirty="0">
                <a:solidFill>
                  <a:srgbClr val="FFFF00"/>
                </a:solidFill>
                <a:latin typeface="Times New Roman" panose="02020603050405020304" pitchFamily="18" charset="0"/>
                <a:cs typeface="Times New Roman" panose="02020603050405020304" pitchFamily="18" charset="0"/>
              </a:rPr>
              <a:t>bis</a:t>
            </a:r>
            <a:r>
              <a:rPr lang="en-US" sz="3600" b="1" dirty="0">
                <a:solidFill>
                  <a:srgbClr val="FFFF00"/>
                </a:solidFill>
                <a:latin typeface="Times New Roman" panose="02020603050405020304" pitchFamily="18" charset="0"/>
                <a:cs typeface="Times New Roman" panose="02020603050405020304" pitchFamily="18" charset="0"/>
              </a:rPr>
              <a:t>(5-(</a:t>
            </a:r>
            <a:r>
              <a:rPr lang="en-US" sz="3600" b="1" dirty="0" err="1">
                <a:solidFill>
                  <a:srgbClr val="FFFF00"/>
                </a:solidFill>
                <a:latin typeface="Times New Roman" panose="02020603050405020304" pitchFamily="18" charset="0"/>
                <a:cs typeface="Times New Roman" panose="02020603050405020304" pitchFamily="18" charset="0"/>
              </a:rPr>
              <a:t>tert</a:t>
            </a:r>
            <a:r>
              <a:rPr lang="en-US" sz="3600" b="1" dirty="0">
                <a:solidFill>
                  <a:srgbClr val="FFFF00"/>
                </a:solidFill>
                <a:latin typeface="Times New Roman" panose="02020603050405020304" pitchFamily="18" charset="0"/>
                <a:cs typeface="Times New Roman" panose="02020603050405020304" pitchFamily="18" charset="0"/>
              </a:rPr>
              <a:t>-butyl)-1-methyl-1H-pyrazol-3-yl)pyridine, while for the entering nucleophiles were used </a:t>
            </a:r>
            <a:r>
              <a:rPr lang="en-US" sz="3600" b="1" dirty="0" err="1">
                <a:solidFill>
                  <a:srgbClr val="FFFF00"/>
                </a:solidFill>
                <a:latin typeface="Times New Roman" panose="02020603050405020304" pitchFamily="18" charset="0"/>
                <a:cs typeface="Times New Roman" panose="02020603050405020304" pitchFamily="18" charset="0"/>
              </a:rPr>
              <a:t>thiourea</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Tu</a:t>
            </a:r>
            <a:r>
              <a:rPr lang="en-US" sz="3600" b="1" dirty="0">
                <a:solidFill>
                  <a:srgbClr val="FFFF00"/>
                </a:solidFill>
                <a:latin typeface="Times New Roman" panose="02020603050405020304" pitchFamily="18" charset="0"/>
                <a:cs typeface="Times New Roman" panose="02020603050405020304" pitchFamily="18" charset="0"/>
              </a:rPr>
              <a:t>), </a:t>
            </a:r>
            <a:br>
              <a:rPr lang="en-US" sz="3600" b="1" dirty="0">
                <a:solidFill>
                  <a:srgbClr val="FFFF00"/>
                </a:solidFill>
                <a:latin typeface="Times New Roman" panose="02020603050405020304" pitchFamily="18" charset="0"/>
                <a:cs typeface="Times New Roman" panose="02020603050405020304" pitchFamily="18" charset="0"/>
              </a:rPr>
            </a:br>
            <a:r>
              <a:rPr lang="en-US" sz="3600" b="1" dirty="0">
                <a:solidFill>
                  <a:srgbClr val="FFFF00"/>
                </a:solidFill>
                <a:latin typeface="Times New Roman" panose="02020603050405020304" pitchFamily="18" charset="0"/>
                <a:cs typeface="Times New Roman" panose="02020603050405020304" pitchFamily="18" charset="0"/>
              </a:rPr>
              <a:t>L-methionine (L-met) and guanosine-5’-monophosphate (5’-GMP). Kinetic measurements were carried out for all systems as </a:t>
            </a:r>
            <a:r>
              <a:rPr lang="en-US" sz="3600" b="1" i="1" dirty="0">
                <a:solidFill>
                  <a:srgbClr val="FFFF00"/>
                </a:solidFill>
                <a:latin typeface="Times New Roman" panose="02020603050405020304" pitchFamily="18" charset="0"/>
                <a:cs typeface="Times New Roman" panose="02020603050405020304" pitchFamily="18" charset="0"/>
              </a:rPr>
              <a:t>pseudo</a:t>
            </a:r>
            <a:r>
              <a:rPr lang="en-US" sz="3600" b="1" dirty="0">
                <a:solidFill>
                  <a:srgbClr val="FFFF00"/>
                </a:solidFill>
                <a:latin typeface="Times New Roman" panose="02020603050405020304" pitchFamily="18" charset="0"/>
                <a:cs typeface="Times New Roman" panose="02020603050405020304" pitchFamily="18" charset="0"/>
              </a:rPr>
              <a:t>-first order reactions (at least 10 times of the ligand in excess relative to the complex) under physiological conditions using stopped-flow UV-Vis spectrophotometer. By comparing the published results for the second-order rate constant, it was established the relationship between the structural properties of the complexes and their reactivity towards selected nucleophiles. This overview shows that tuning the lability of the inert ligands through steric and electronic (σ-donor and π-acceptor) effects, the biological behavior of the complexes can be significantly changed. </a:t>
            </a:r>
          </a:p>
        </p:txBody>
      </p:sp>
      <p:sp>
        <p:nvSpPr>
          <p:cNvPr id="53" name="Rectangle 52"/>
          <p:cNvSpPr/>
          <p:nvPr/>
        </p:nvSpPr>
        <p:spPr>
          <a:xfrm>
            <a:off x="9106201" y="20413474"/>
            <a:ext cx="7190843" cy="531614"/>
          </a:xfrm>
          <a:prstGeom prst="rect">
            <a:avLst/>
          </a:prstGeom>
          <a:solidFill>
            <a:schemeClr val="bg1"/>
          </a:solidFill>
        </p:spPr>
        <p:txBody>
          <a:bodyPr wrap="square">
            <a:spAutoFit/>
          </a:bodyPr>
          <a:lstStyle/>
          <a:p>
            <a:pPr algn="ctr"/>
            <a:r>
              <a:rPr lang="en-US" sz="3200" b="1" dirty="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Figure 1. The structures of complexes</a:t>
            </a:r>
          </a:p>
        </p:txBody>
      </p:sp>
      <p:pic>
        <p:nvPicPr>
          <p:cNvPr id="54" name="Picture 53"/>
          <p:cNvPicPr/>
          <p:nvPr/>
        </p:nvPicPr>
        <p:blipFill>
          <a:blip r:embed="rId15">
            <a:extLst>
              <a:ext uri="{28A0092B-C50C-407E-A947-70E740481C1C}">
                <a14:useLocalDpi xmlns:a14="http://schemas.microsoft.com/office/drawing/2010/main" val="0"/>
              </a:ext>
            </a:extLst>
          </a:blip>
          <a:srcRect/>
          <a:stretch>
            <a:fillRect/>
          </a:stretch>
        </p:blipFill>
        <p:spPr bwMode="auto">
          <a:xfrm>
            <a:off x="3887173" y="16030465"/>
            <a:ext cx="17685228" cy="3989040"/>
          </a:xfrm>
          <a:prstGeom prst="rect">
            <a:avLst/>
          </a:prstGeom>
          <a:solidFill>
            <a:schemeClr val="bg1"/>
          </a:solidFill>
          <a:ln>
            <a:noFill/>
          </a:ln>
        </p:spPr>
      </p:pic>
      <p:pic>
        <p:nvPicPr>
          <p:cNvPr id="55" name="Picture 54"/>
          <p:cNvPicPr>
            <a:picLocks noChangeAspect="1"/>
          </p:cNvPicPr>
          <p:nvPr/>
        </p:nvPicPr>
        <p:blipFill>
          <a:blip r:embed="rId16"/>
          <a:stretch>
            <a:fillRect/>
          </a:stretch>
        </p:blipFill>
        <p:spPr>
          <a:xfrm>
            <a:off x="707920" y="21342411"/>
            <a:ext cx="9882292" cy="8316058"/>
          </a:xfrm>
          <a:prstGeom prst="rect">
            <a:avLst/>
          </a:prstGeom>
          <a:solidFill>
            <a:schemeClr val="bg1"/>
          </a:solidFill>
        </p:spPr>
      </p:pic>
      <p:sp>
        <p:nvSpPr>
          <p:cNvPr id="56" name="Rectangle 55"/>
          <p:cNvSpPr/>
          <p:nvPr/>
        </p:nvSpPr>
        <p:spPr>
          <a:xfrm>
            <a:off x="1746695" y="28311694"/>
            <a:ext cx="6171722" cy="584775"/>
          </a:xfrm>
          <a:prstGeom prst="rect">
            <a:avLst/>
          </a:prstGeom>
          <a:solidFill>
            <a:schemeClr val="bg1"/>
          </a:solidFill>
        </p:spPr>
        <p:txBody>
          <a:bodyPr wrap="square">
            <a:spAutoFit/>
          </a:bodyPr>
          <a:lstStyle/>
          <a:p>
            <a:pPr algn="ct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Figure 2. The structures of </a:t>
            </a:r>
            <a:r>
              <a:rPr lang="en-US" sz="32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ligands</a:t>
            </a:r>
            <a:endPar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39640055"/>
              </p:ext>
            </p:extLst>
          </p:nvPr>
        </p:nvGraphicFramePr>
        <p:xfrm>
          <a:off x="12474144" y="23333869"/>
          <a:ext cx="11542772" cy="6096000"/>
        </p:xfrm>
        <a:graphic>
          <a:graphicData uri="http://schemas.openxmlformats.org/drawingml/2006/table">
            <a:tbl>
              <a:tblPr firstRow="1" firstCol="1" bandRow="1">
                <a:tableStyleId>{5C22544A-7EE6-4342-B048-85BDC9FD1C3A}</a:tableStyleId>
              </a:tblPr>
              <a:tblGrid>
                <a:gridCol w="2492779">
                  <a:extLst>
                    <a:ext uri="{9D8B030D-6E8A-4147-A177-3AD203B41FA5}">
                      <a16:colId xmlns:a16="http://schemas.microsoft.com/office/drawing/2014/main" val="20000"/>
                    </a:ext>
                  </a:extLst>
                </a:gridCol>
                <a:gridCol w="2502048">
                  <a:extLst>
                    <a:ext uri="{9D8B030D-6E8A-4147-A177-3AD203B41FA5}">
                      <a16:colId xmlns:a16="http://schemas.microsoft.com/office/drawing/2014/main" val="20001"/>
                    </a:ext>
                  </a:extLst>
                </a:gridCol>
                <a:gridCol w="4247917">
                  <a:extLst>
                    <a:ext uri="{9D8B030D-6E8A-4147-A177-3AD203B41FA5}">
                      <a16:colId xmlns:a16="http://schemas.microsoft.com/office/drawing/2014/main" val="20002"/>
                    </a:ext>
                  </a:extLst>
                </a:gridCol>
                <a:gridCol w="230002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Complex</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Ligand</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k</a:t>
                      </a:r>
                      <a:r>
                        <a:rPr lang="en-US" sz="4000" b="1" baseline="-25000" dirty="0">
                          <a:solidFill>
                            <a:srgbClr val="FFFF00"/>
                          </a:solidFill>
                          <a:effectLst/>
                          <a:latin typeface="Times New Roman" panose="02020603050405020304" pitchFamily="18" charset="0"/>
                          <a:cs typeface="Times New Roman" panose="02020603050405020304" pitchFamily="18" charset="0"/>
                        </a:rPr>
                        <a:t>2</a:t>
                      </a:r>
                      <a:r>
                        <a:rPr lang="en-US" sz="4000" b="1" dirty="0">
                          <a:solidFill>
                            <a:srgbClr val="FFFF00"/>
                          </a:solidFill>
                          <a:effectLst/>
                          <a:latin typeface="Times New Roman" panose="02020603050405020304" pitchFamily="18" charset="0"/>
                          <a:cs typeface="Times New Roman" panose="02020603050405020304" pitchFamily="18" charset="0"/>
                        </a:rPr>
                        <a:t> [M</a:t>
                      </a:r>
                      <a:r>
                        <a:rPr lang="en-US" sz="4000" b="1" baseline="30000" dirty="0">
                          <a:solidFill>
                            <a:srgbClr val="FFFF00"/>
                          </a:solidFill>
                          <a:effectLst/>
                          <a:latin typeface="Times New Roman" panose="02020603050405020304" pitchFamily="18" charset="0"/>
                          <a:cs typeface="Times New Roman" panose="02020603050405020304" pitchFamily="18" charset="0"/>
                        </a:rPr>
                        <a:t>-1</a:t>
                      </a:r>
                      <a:r>
                        <a:rPr lang="en-US" sz="4000" b="1" dirty="0">
                          <a:solidFill>
                            <a:srgbClr val="FFFF00"/>
                          </a:solidFill>
                          <a:effectLst/>
                          <a:latin typeface="Times New Roman" panose="02020603050405020304" pitchFamily="18" charset="0"/>
                          <a:cs typeface="Times New Roman" panose="02020603050405020304" pitchFamily="18" charset="0"/>
                        </a:rPr>
                        <a:t> s</a:t>
                      </a:r>
                      <a:r>
                        <a:rPr lang="en-US" sz="4000" b="1" baseline="30000" dirty="0">
                          <a:solidFill>
                            <a:srgbClr val="FFFF00"/>
                          </a:solidFill>
                          <a:effectLst/>
                          <a:latin typeface="Times New Roman" panose="02020603050405020304" pitchFamily="18" charset="0"/>
                          <a:cs typeface="Times New Roman" panose="02020603050405020304" pitchFamily="18" charset="0"/>
                        </a:rPr>
                        <a:t>-1</a:t>
                      </a:r>
                      <a:r>
                        <a:rPr lang="en-US" sz="4000" b="1" dirty="0">
                          <a:solidFill>
                            <a:srgbClr val="FFFF00"/>
                          </a:solidFill>
                          <a:effectLst/>
                          <a:latin typeface="Times New Roman" panose="02020603050405020304" pitchFamily="18" charset="0"/>
                          <a:cs typeface="Times New Roman" panose="02020603050405020304" pitchFamily="18" charset="0"/>
                        </a:rPr>
                        <a: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Ref.</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Pd1</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err="1">
                          <a:solidFill>
                            <a:srgbClr val="FFFF00"/>
                          </a:solidFill>
                          <a:effectLst/>
                          <a:latin typeface="Times New Roman" panose="02020603050405020304" pitchFamily="18" charset="0"/>
                          <a:cs typeface="Times New Roman" panose="02020603050405020304" pitchFamily="18" charset="0"/>
                        </a:rPr>
                        <a:t>Tu</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432 ± 4</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[1]</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L-met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186 ± 4</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5’-GMP</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30 ± 1</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3"/>
                  </a:ext>
                </a:extLst>
              </a:tr>
              <a:tr h="0">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Pd2</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err="1">
                          <a:solidFill>
                            <a:srgbClr val="FFFF00"/>
                          </a:solidFill>
                          <a:effectLst/>
                          <a:latin typeface="Times New Roman" panose="02020603050405020304" pitchFamily="18" charset="0"/>
                          <a:cs typeface="Times New Roman" panose="02020603050405020304" pitchFamily="18" charset="0"/>
                        </a:rPr>
                        <a:t>Tu</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23100 ± 700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[2]</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4"/>
                  </a:ext>
                </a:extLst>
              </a:tr>
              <a:tr h="0">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 </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L-met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12200 ± 100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5"/>
                  </a:ext>
                </a:extLst>
              </a:tr>
              <a:tr h="0">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 </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5’-GMP</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760 ± 20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6"/>
                  </a:ext>
                </a:extLst>
              </a:tr>
              <a:tr h="0">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Pd3</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Tu</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18400 ± 200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baseline="0" dirty="0">
                          <a:solidFill>
                            <a:srgbClr val="FFFF00"/>
                          </a:solidFill>
                          <a:effectLst/>
                          <a:latin typeface="Times New Roman" panose="02020603050405020304" pitchFamily="18" charset="0"/>
                          <a:cs typeface="Times New Roman" panose="02020603050405020304" pitchFamily="18" charset="0"/>
                        </a:rPr>
                        <a:t> </a:t>
                      </a:r>
                      <a:r>
                        <a:rPr lang="en-US" sz="4000" b="1" dirty="0">
                          <a:solidFill>
                            <a:srgbClr val="FFFF00"/>
                          </a:solidFill>
                          <a:effectLst/>
                          <a:latin typeface="Times New Roman" panose="02020603050405020304" pitchFamily="18" charset="0"/>
                          <a:cs typeface="Times New Roman" panose="02020603050405020304" pitchFamily="18" charset="0"/>
                        </a:rPr>
                        <a:t>[2]</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7"/>
                  </a:ext>
                </a:extLst>
              </a:tr>
              <a:tr h="0">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 </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L-met</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10100 ± 100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8"/>
                  </a:ext>
                </a:extLst>
              </a:tr>
              <a:tr h="0">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a:solidFill>
                            <a:srgbClr val="FFFF00"/>
                          </a:solidFill>
                          <a:effectLst/>
                          <a:latin typeface="Times New Roman" panose="02020603050405020304" pitchFamily="18" charset="0"/>
                          <a:cs typeface="Times New Roman" panose="02020603050405020304" pitchFamily="18" charset="0"/>
                        </a:rPr>
                        <a:t>5’-GMP</a:t>
                      </a:r>
                      <a:endParaRPr lang="en-US" sz="40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650 ± 20</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tc>
                  <a:txBody>
                    <a:bodyPr/>
                    <a:lstStyle/>
                    <a:p>
                      <a:pPr marL="0" marR="0" algn="ctr">
                        <a:spcBef>
                          <a:spcPts val="0"/>
                        </a:spcBef>
                        <a:spcAft>
                          <a:spcPts val="0"/>
                        </a:spcAft>
                      </a:pPr>
                      <a:r>
                        <a:rPr lang="en-US" sz="4000" b="1" dirty="0">
                          <a:solidFill>
                            <a:srgbClr val="FFFF00"/>
                          </a:solidFill>
                          <a:effectLst/>
                          <a:latin typeface="Times New Roman" panose="02020603050405020304" pitchFamily="18" charset="0"/>
                          <a:cs typeface="Times New Roman" panose="02020603050405020304" pitchFamily="18" charset="0"/>
                        </a:rPr>
                        <a:t> </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CC00">
                        <a:alpha val="97000"/>
                      </a:srgbClr>
                    </a:solidFill>
                  </a:tcPr>
                </a:tc>
                <a:extLst>
                  <a:ext uri="{0D108BD9-81ED-4DB2-BD59-A6C34878D82A}">
                    <a16:rowId xmlns:a16="http://schemas.microsoft.com/office/drawing/2014/main" val="10009"/>
                  </a:ext>
                </a:extLst>
              </a:tr>
            </a:tbl>
          </a:graphicData>
        </a:graphic>
      </p:graphicFrame>
      <p:sp>
        <p:nvSpPr>
          <p:cNvPr id="57" name="TextBox 56"/>
          <p:cNvSpPr txBox="1"/>
          <p:nvPr/>
        </p:nvSpPr>
        <p:spPr>
          <a:xfrm>
            <a:off x="12027943" y="21989314"/>
            <a:ext cx="12435174" cy="1077218"/>
          </a:xfrm>
          <a:prstGeom prst="rect">
            <a:avLst/>
          </a:prstGeom>
          <a:solidFill>
            <a:srgbClr val="00CC00"/>
          </a:solid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Table 1. Second-order rate constants for the substitution reactions of Pd1-Pd3 complexes with selected nucleophiles. pH 7.2 and 37 ⁰C</a:t>
            </a:r>
          </a:p>
        </p:txBody>
      </p:sp>
      <p:sp>
        <p:nvSpPr>
          <p:cNvPr id="58" name="TextBox 57"/>
          <p:cNvSpPr txBox="1"/>
          <p:nvPr/>
        </p:nvSpPr>
        <p:spPr>
          <a:xfrm>
            <a:off x="-1" y="29988868"/>
            <a:ext cx="25459587" cy="2554545"/>
          </a:xfrm>
          <a:prstGeom prst="rect">
            <a:avLst/>
          </a:prstGeom>
          <a:solidFill>
            <a:srgbClr val="990099">
              <a:alpha val="50000"/>
            </a:srgbClr>
          </a:solidFill>
        </p:spPr>
        <p:txBody>
          <a:bodyPr wrap="square" rtlCol="0">
            <a:spAutoFit/>
          </a:bodyPr>
          <a:lstStyle/>
          <a:p>
            <a:pPr algn="just"/>
            <a:r>
              <a:rPr lang="en-US" sz="3200" b="1" dirty="0">
                <a:solidFill>
                  <a:srgbClr val="FFFF00"/>
                </a:solidFill>
                <a:latin typeface="Times New Roman" panose="02020603050405020304" pitchFamily="18" charset="0"/>
                <a:cs typeface="Times New Roman" panose="02020603050405020304" pitchFamily="18" charset="0"/>
              </a:rPr>
              <a:t>Conclusions:</a:t>
            </a:r>
          </a:p>
          <a:p>
            <a:pPr algn="just"/>
            <a:r>
              <a:rPr lang="en-US" sz="3200" b="1" dirty="0">
                <a:solidFill>
                  <a:srgbClr val="FFFF00"/>
                </a:solidFill>
                <a:latin typeface="Times New Roman" panose="02020603050405020304" pitchFamily="18" charset="0"/>
                <a:cs typeface="Times New Roman" panose="02020603050405020304" pitchFamily="18" charset="0"/>
              </a:rPr>
              <a:t>The rate of the substitution reactions of </a:t>
            </a:r>
            <a:r>
              <a:rPr lang="en-US" sz="3200" b="1" dirty="0" err="1">
                <a:solidFill>
                  <a:srgbClr val="FFFF00"/>
                </a:solidFill>
                <a:latin typeface="Times New Roman" panose="02020603050405020304" pitchFamily="18" charset="0"/>
                <a:cs typeface="Times New Roman" panose="02020603050405020304" pitchFamily="18" charset="0"/>
              </a:rPr>
              <a:t>metallocomplexes</a:t>
            </a:r>
            <a:r>
              <a:rPr lang="en-US" sz="3200" b="1" dirty="0">
                <a:solidFill>
                  <a:srgbClr val="FFFF00"/>
                </a:solidFill>
                <a:latin typeface="Times New Roman" panose="02020603050405020304" pitchFamily="18" charset="0"/>
                <a:cs typeface="Times New Roman" panose="02020603050405020304" pitchFamily="18" charset="0"/>
              </a:rPr>
              <a:t> with biologically important molecules can be controlled by the suitable choice of inert chelating ligand. Thus, the chemical nature of the inert tridentate ligands that combine electronic and steric effects has very important role in the prediction of the kinetic behavior of some transition metal ion complexes. Information presented here can provide deeper insights into the possible use of kinetics studies as tools for development of new </a:t>
            </a:r>
            <a:r>
              <a:rPr lang="en-US" sz="3200" b="1" dirty="0" err="1">
                <a:solidFill>
                  <a:srgbClr val="FFFF00"/>
                </a:solidFill>
                <a:latin typeface="Times New Roman" panose="02020603050405020304" pitchFamily="18" charset="0"/>
                <a:cs typeface="Times New Roman" panose="02020603050405020304" pitchFamily="18" charset="0"/>
              </a:rPr>
              <a:t>metallodrugs</a:t>
            </a:r>
            <a:r>
              <a:rPr lang="en-US" sz="3200" b="1" dirty="0">
                <a:solidFill>
                  <a:srgbClr val="FFFF00"/>
                </a:solidFill>
                <a:latin typeface="Times New Roman" panose="02020603050405020304" pitchFamily="18" charset="0"/>
                <a:cs typeface="Times New Roman" panose="02020603050405020304" pitchFamily="18" charset="0"/>
              </a:rPr>
              <a:t>.</a:t>
            </a:r>
          </a:p>
        </p:txBody>
      </p:sp>
      <p:sp>
        <p:nvSpPr>
          <p:cNvPr id="59" name="TextBox 58"/>
          <p:cNvSpPr txBox="1"/>
          <p:nvPr/>
        </p:nvSpPr>
        <p:spPr>
          <a:xfrm flipH="1">
            <a:off x="-18785" y="32672477"/>
            <a:ext cx="25418785" cy="1938992"/>
          </a:xfrm>
          <a:prstGeom prst="rect">
            <a:avLst/>
          </a:prstGeom>
          <a:noFill/>
        </p:spPr>
        <p:txBody>
          <a:bodyPr wrap="square" rtlCol="0">
            <a:spAutoFit/>
          </a:bodyPr>
          <a:lstStyle/>
          <a:p>
            <a:pPr algn="just"/>
            <a:r>
              <a:rPr lang="en-US" sz="2400" b="1" dirty="0">
                <a:solidFill>
                  <a:srgbClr val="FFFF00"/>
                </a:solidFill>
                <a:latin typeface="Times New Roman" panose="02020603050405020304" pitchFamily="18" charset="0"/>
                <a:cs typeface="Times New Roman" panose="02020603050405020304" pitchFamily="18" charset="0"/>
              </a:rPr>
              <a:t>References:</a:t>
            </a:r>
          </a:p>
          <a:p>
            <a:pPr algn="just"/>
            <a:r>
              <a:rPr lang="en-US" sz="2400" b="1" dirty="0">
                <a:solidFill>
                  <a:srgbClr val="FFFF00"/>
                </a:solidFill>
                <a:latin typeface="Times New Roman" panose="02020603050405020304" pitchFamily="18" charset="0"/>
                <a:cs typeface="Times New Roman" panose="02020603050405020304" pitchFamily="18" charset="0"/>
              </a:rPr>
              <a:t>[1] R.O. </a:t>
            </a:r>
            <a:r>
              <a:rPr lang="en-US" sz="2400" b="1" dirty="0" err="1">
                <a:solidFill>
                  <a:srgbClr val="FFFF00"/>
                </a:solidFill>
                <a:latin typeface="Times New Roman" panose="02020603050405020304" pitchFamily="18" charset="0"/>
                <a:cs typeface="Times New Roman" panose="02020603050405020304" pitchFamily="18" charset="0"/>
              </a:rPr>
              <a:t>Omondi</a:t>
            </a:r>
            <a:r>
              <a:rPr lang="en-US" sz="2400" b="1" dirty="0">
                <a:solidFill>
                  <a:srgbClr val="FFFF00"/>
                </a:solidFill>
                <a:latin typeface="Times New Roman" panose="02020603050405020304" pitchFamily="18" charset="0"/>
                <a:cs typeface="Times New Roman" panose="02020603050405020304" pitchFamily="18" charset="0"/>
              </a:rPr>
              <a:t>, A.O. </a:t>
            </a:r>
            <a:r>
              <a:rPr lang="en-US" sz="2400" b="1" dirty="0" err="1">
                <a:solidFill>
                  <a:srgbClr val="FFFF00"/>
                </a:solidFill>
                <a:latin typeface="Times New Roman" panose="02020603050405020304" pitchFamily="18" charset="0"/>
                <a:cs typeface="Times New Roman" panose="02020603050405020304" pitchFamily="18" charset="0"/>
              </a:rPr>
              <a:t>Fadaka</a:t>
            </a:r>
            <a:r>
              <a:rPr lang="en-US" sz="2400" b="1" dirty="0">
                <a:solidFill>
                  <a:srgbClr val="FFFF00"/>
                </a:solidFill>
                <a:latin typeface="Times New Roman" panose="02020603050405020304" pitchFamily="18" charset="0"/>
                <a:cs typeface="Times New Roman" panose="02020603050405020304" pitchFamily="18" charset="0"/>
              </a:rPr>
              <a:t>, A.A. </a:t>
            </a:r>
            <a:r>
              <a:rPr lang="en-US" sz="2400" b="1" dirty="0" err="1">
                <a:solidFill>
                  <a:srgbClr val="FFFF00"/>
                </a:solidFill>
                <a:latin typeface="Times New Roman" panose="02020603050405020304" pitchFamily="18" charset="0"/>
                <a:cs typeface="Times New Roman" panose="02020603050405020304" pitchFamily="18" charset="0"/>
              </a:rPr>
              <a:t>Fatoku</a:t>
            </a:r>
            <a:r>
              <a:rPr lang="en-US" sz="2400" b="1" dirty="0">
                <a:solidFill>
                  <a:srgbClr val="FFFF00"/>
                </a:solidFill>
                <a:latin typeface="Times New Roman" panose="02020603050405020304" pitchFamily="18" charset="0"/>
                <a:cs typeface="Times New Roman" panose="02020603050405020304" pitchFamily="18" charset="0"/>
              </a:rPr>
              <a:t>, D. </a:t>
            </a:r>
            <a:r>
              <a:rPr lang="en-US" sz="2400" b="1" dirty="0" err="1">
                <a:solidFill>
                  <a:srgbClr val="FFFF00"/>
                </a:solidFill>
                <a:latin typeface="Times New Roman" panose="02020603050405020304" pitchFamily="18" charset="0"/>
                <a:cs typeface="Times New Roman" panose="02020603050405020304" pitchFamily="18" charset="0"/>
              </a:rPr>
              <a:t>Jaganyi</a:t>
            </a:r>
            <a:r>
              <a:rPr lang="en-US" sz="2400" b="1" dirty="0">
                <a:solidFill>
                  <a:srgbClr val="FFFF00"/>
                </a:solidFill>
                <a:latin typeface="Times New Roman" panose="02020603050405020304" pitchFamily="18" charset="0"/>
                <a:cs typeface="Times New Roman" panose="02020603050405020304" pitchFamily="18" charset="0"/>
              </a:rPr>
              <a:t>, S.O. </a:t>
            </a:r>
            <a:r>
              <a:rPr lang="en-US" sz="2400" b="1" dirty="0" err="1">
                <a:solidFill>
                  <a:srgbClr val="FFFF00"/>
                </a:solidFill>
                <a:latin typeface="Times New Roman" panose="02020603050405020304" pitchFamily="18" charset="0"/>
                <a:cs typeface="Times New Roman" panose="02020603050405020304" pitchFamily="18" charset="0"/>
              </a:rPr>
              <a:t>Ojwach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i="1" dirty="0">
                <a:solidFill>
                  <a:srgbClr val="FFFF00"/>
                </a:solidFill>
                <a:latin typeface="Times New Roman" panose="02020603050405020304" pitchFamily="18" charset="0"/>
                <a:cs typeface="Times New Roman" panose="02020603050405020304" pitchFamily="18" charset="0"/>
              </a:rPr>
              <a:t>Synthesis, substitution kinetics, DNA/BSA binding and cytotoxicity of tridentate N^E^N (E=NH, O, S) </a:t>
            </a:r>
            <a:r>
              <a:rPr lang="en-US" sz="2400" b="1" i="1" dirty="0" err="1">
                <a:solidFill>
                  <a:srgbClr val="FFFF00"/>
                </a:solidFill>
                <a:latin typeface="Times New Roman" panose="02020603050405020304" pitchFamily="18" charset="0"/>
                <a:cs typeface="Times New Roman" panose="02020603050405020304" pitchFamily="18" charset="0"/>
              </a:rPr>
              <a:t>pyrazolyl</a:t>
            </a:r>
            <a:r>
              <a:rPr lang="en-US" sz="2400" b="1" i="1" dirty="0">
                <a:solidFill>
                  <a:srgbClr val="FFFF00"/>
                </a:solidFill>
                <a:latin typeface="Times New Roman" panose="02020603050405020304" pitchFamily="18" charset="0"/>
                <a:cs typeface="Times New Roman" panose="02020603050405020304" pitchFamily="18" charset="0"/>
              </a:rPr>
              <a:t> palladium(II) complexes</a:t>
            </a:r>
            <a:r>
              <a:rPr lang="en-US" sz="2400" b="1" dirty="0">
                <a:solidFill>
                  <a:srgbClr val="FFFF00"/>
                </a:solidFill>
                <a:latin typeface="Times New Roman" panose="02020603050405020304" pitchFamily="18" charset="0"/>
                <a:cs typeface="Times New Roman" panose="02020603050405020304" pitchFamily="18" charset="0"/>
              </a:rPr>
              <a:t>, Journal of Biological inorganic </a:t>
            </a:r>
            <a:r>
              <a:rPr lang="en-US" sz="2400" b="1" dirty="0" err="1">
                <a:solidFill>
                  <a:srgbClr val="FFFF00"/>
                </a:solidFill>
                <a:latin typeface="Times New Roman" panose="02020603050405020304" pitchFamily="18" charset="0"/>
                <a:cs typeface="Times New Roman" panose="02020603050405020304" pitchFamily="18" charset="0"/>
              </a:rPr>
              <a:t>chemistr</a:t>
            </a:r>
            <a:r>
              <a:rPr lang="en-US" sz="2400" b="1" dirty="0">
                <a:solidFill>
                  <a:srgbClr val="FFFF00"/>
                </a:solidFill>
                <a:latin typeface="Times New Roman" panose="02020603050405020304" pitchFamily="18" charset="0"/>
                <a:cs typeface="Times New Roman" panose="02020603050405020304" pitchFamily="18" charset="0"/>
              </a:rPr>
              <a:t>, 27 (2022) 653-664.</a:t>
            </a:r>
          </a:p>
          <a:p>
            <a:pPr algn="just"/>
            <a:r>
              <a:rPr lang="en-US" sz="2400" b="1" dirty="0">
                <a:solidFill>
                  <a:srgbClr val="FFFF00"/>
                </a:solidFill>
                <a:latin typeface="Times New Roman" panose="02020603050405020304" pitchFamily="18" charset="0"/>
                <a:cs typeface="Times New Roman" panose="02020603050405020304" pitchFamily="18" charset="0"/>
              </a:rPr>
              <a:t>[2] D. </a:t>
            </a:r>
            <a:r>
              <a:rPr lang="en-US" sz="2400" b="1" dirty="0" err="1">
                <a:solidFill>
                  <a:srgbClr val="FFFF00"/>
                </a:solidFill>
                <a:latin typeface="Times New Roman" panose="02020603050405020304" pitchFamily="18" charset="0"/>
                <a:cs typeface="Times New Roman" panose="02020603050405020304" pitchFamily="18" charset="0"/>
              </a:rPr>
              <a:t>Ćoćić</a:t>
            </a:r>
            <a:r>
              <a:rPr lang="en-US" sz="2400" b="1" dirty="0">
                <a:solidFill>
                  <a:srgbClr val="FFFF00"/>
                </a:solidFill>
                <a:latin typeface="Times New Roman" panose="02020603050405020304" pitchFamily="18" charset="0"/>
                <a:cs typeface="Times New Roman" panose="02020603050405020304" pitchFamily="18" charset="0"/>
              </a:rPr>
              <a:t>, S. </a:t>
            </a:r>
            <a:r>
              <a:rPr lang="en-US" sz="2400" b="1" dirty="0" err="1">
                <a:solidFill>
                  <a:srgbClr val="FFFF00"/>
                </a:solidFill>
                <a:latin typeface="Times New Roman" panose="02020603050405020304" pitchFamily="18" charset="0"/>
                <a:cs typeface="Times New Roman" panose="02020603050405020304" pitchFamily="18" charset="0"/>
              </a:rPr>
              <a:t>Jovanović</a:t>
            </a:r>
            <a:r>
              <a:rPr lang="en-US" sz="2400" b="1" dirty="0">
                <a:solidFill>
                  <a:srgbClr val="FFFF00"/>
                </a:solidFill>
                <a:latin typeface="Times New Roman" panose="02020603050405020304" pitchFamily="18" charset="0"/>
                <a:cs typeface="Times New Roman" panose="02020603050405020304" pitchFamily="18" charset="0"/>
              </a:rPr>
              <a:t>, S. </a:t>
            </a:r>
            <a:r>
              <a:rPr lang="en-US" sz="2400" b="1" dirty="0" err="1">
                <a:solidFill>
                  <a:srgbClr val="FFFF00"/>
                </a:solidFill>
                <a:latin typeface="Times New Roman" panose="02020603050405020304" pitchFamily="18" charset="0"/>
                <a:cs typeface="Times New Roman" panose="02020603050405020304" pitchFamily="18" charset="0"/>
              </a:rPr>
              <a:t>Radisavljević</a:t>
            </a:r>
            <a:r>
              <a:rPr lang="en-US" sz="2400" b="1" dirty="0">
                <a:solidFill>
                  <a:srgbClr val="FFFF00"/>
                </a:solidFill>
                <a:latin typeface="Times New Roman" panose="02020603050405020304" pitchFamily="18" charset="0"/>
                <a:cs typeface="Times New Roman" panose="02020603050405020304" pitchFamily="18" charset="0"/>
              </a:rPr>
              <a:t>, J. </a:t>
            </a:r>
            <a:r>
              <a:rPr lang="en-US" sz="2400" b="1" dirty="0" err="1">
                <a:solidFill>
                  <a:srgbClr val="FFFF00"/>
                </a:solidFill>
                <a:latin typeface="Times New Roman" panose="02020603050405020304" pitchFamily="18" charset="0"/>
                <a:cs typeface="Times New Roman" panose="02020603050405020304" pitchFamily="18" charset="0"/>
              </a:rPr>
              <a:t>Korzekwa</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Scheurer</a:t>
            </a:r>
            <a:r>
              <a:rPr lang="en-US" sz="2400" b="1" dirty="0">
                <a:solidFill>
                  <a:srgbClr val="FFFF00"/>
                </a:solidFill>
                <a:latin typeface="Times New Roman" panose="02020603050405020304" pitchFamily="18" charset="0"/>
                <a:cs typeface="Times New Roman" panose="02020603050405020304" pitchFamily="18" charset="0"/>
              </a:rPr>
              <a:t>, R. </a:t>
            </a:r>
            <a:r>
              <a:rPr lang="en-US" sz="2400" b="1" dirty="0" err="1">
                <a:solidFill>
                  <a:srgbClr val="FFFF00"/>
                </a:solidFill>
                <a:latin typeface="Times New Roman" panose="02020603050405020304" pitchFamily="18" charset="0"/>
                <a:cs typeface="Times New Roman" panose="02020603050405020304" pitchFamily="18" charset="0"/>
              </a:rPr>
              <a:t>Puchta</a:t>
            </a:r>
            <a:r>
              <a:rPr lang="en-US" sz="2400" b="1" dirty="0">
                <a:solidFill>
                  <a:srgbClr val="FFFF00"/>
                </a:solidFill>
                <a:latin typeface="Times New Roman" panose="02020603050405020304" pitchFamily="18" charset="0"/>
                <a:cs typeface="Times New Roman" panose="02020603050405020304" pitchFamily="18" charset="0"/>
              </a:rPr>
              <a:t>, D. </a:t>
            </a:r>
            <a:r>
              <a:rPr lang="en-US" sz="2400" b="1" dirty="0" err="1">
                <a:solidFill>
                  <a:srgbClr val="FFFF00"/>
                </a:solidFill>
                <a:latin typeface="Times New Roman" panose="02020603050405020304" pitchFamily="18" charset="0"/>
                <a:cs typeface="Times New Roman" panose="02020603050405020304" pitchFamily="18" charset="0"/>
              </a:rPr>
              <a:t>Baskić</a:t>
            </a:r>
            <a:r>
              <a:rPr lang="en-US" sz="2400" b="1" dirty="0">
                <a:solidFill>
                  <a:srgbClr val="FFFF00"/>
                </a:solidFill>
                <a:latin typeface="Times New Roman" panose="02020603050405020304" pitchFamily="18" charset="0"/>
                <a:cs typeface="Times New Roman" panose="02020603050405020304" pitchFamily="18" charset="0"/>
              </a:rPr>
              <a:t>, D. </a:t>
            </a:r>
            <a:r>
              <a:rPr lang="en-US" sz="2400" b="1" dirty="0" err="1">
                <a:solidFill>
                  <a:srgbClr val="FFFF00"/>
                </a:solidFill>
                <a:latin typeface="Times New Roman" panose="02020603050405020304" pitchFamily="18" charset="0"/>
                <a:cs typeface="Times New Roman" panose="02020603050405020304" pitchFamily="18" charset="0"/>
              </a:rPr>
              <a:t>Todorović</a:t>
            </a:r>
            <a:r>
              <a:rPr lang="en-US" sz="2400" b="1" dirty="0">
                <a:solidFill>
                  <a:srgbClr val="FFFF00"/>
                </a:solidFill>
                <a:latin typeface="Times New Roman" panose="02020603050405020304" pitchFamily="18" charset="0"/>
                <a:cs typeface="Times New Roman" panose="02020603050405020304" pitchFamily="18" charset="0"/>
              </a:rPr>
              <a:t>, S. </a:t>
            </a:r>
            <a:r>
              <a:rPr lang="en-US" sz="2400" b="1" dirty="0" err="1">
                <a:solidFill>
                  <a:srgbClr val="FFFF00"/>
                </a:solidFill>
                <a:latin typeface="Times New Roman" panose="02020603050405020304" pitchFamily="18" charset="0"/>
                <a:cs typeface="Times New Roman" panose="02020603050405020304" pitchFamily="18" charset="0"/>
              </a:rPr>
              <a:t>Popović</a:t>
            </a:r>
            <a:r>
              <a:rPr lang="en-US" sz="2400" b="1" dirty="0">
                <a:solidFill>
                  <a:srgbClr val="FFFF00"/>
                </a:solidFill>
                <a:latin typeface="Times New Roman" panose="02020603050405020304" pitchFamily="18" charset="0"/>
                <a:cs typeface="Times New Roman" panose="02020603050405020304" pitchFamily="18" charset="0"/>
              </a:rPr>
              <a:t>, S. </a:t>
            </a:r>
            <a:r>
              <a:rPr lang="en-US" sz="2400" b="1" dirty="0" err="1">
                <a:solidFill>
                  <a:srgbClr val="FFFF00"/>
                </a:solidFill>
                <a:latin typeface="Times New Roman" panose="02020603050405020304" pitchFamily="18" charset="0"/>
                <a:cs typeface="Times New Roman" panose="02020603050405020304" pitchFamily="18" charset="0"/>
              </a:rPr>
              <a:t>Matić</a:t>
            </a:r>
            <a:r>
              <a:rPr lang="en-US" sz="2400" b="1" dirty="0">
                <a:solidFill>
                  <a:srgbClr val="FFFF00"/>
                </a:solidFill>
                <a:latin typeface="Times New Roman" panose="02020603050405020304" pitchFamily="18" charset="0"/>
                <a:cs typeface="Times New Roman" panose="02020603050405020304" pitchFamily="18" charset="0"/>
              </a:rPr>
              <a:t>, B. </a:t>
            </a:r>
            <a:r>
              <a:rPr lang="en-US" sz="2400" b="1" dirty="0" err="1">
                <a:solidFill>
                  <a:srgbClr val="FFFF00"/>
                </a:solidFill>
                <a:latin typeface="Times New Roman" panose="02020603050405020304" pitchFamily="18" charset="0"/>
                <a:cs typeface="Times New Roman" panose="02020603050405020304" pitchFamily="18" charset="0"/>
              </a:rPr>
              <a:t>Petrović</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i="1" dirty="0">
                <a:solidFill>
                  <a:srgbClr val="FFFF00"/>
                </a:solidFill>
                <a:latin typeface="Times New Roman" panose="02020603050405020304" pitchFamily="18" charset="0"/>
                <a:cs typeface="Times New Roman" panose="02020603050405020304" pitchFamily="18" charset="0"/>
              </a:rPr>
              <a:t>New </a:t>
            </a:r>
            <a:r>
              <a:rPr lang="en-US" sz="2400" b="1" i="1" dirty="0" err="1">
                <a:solidFill>
                  <a:srgbClr val="FFFF00"/>
                </a:solidFill>
                <a:latin typeface="Times New Roman" panose="02020603050405020304" pitchFamily="18" charset="0"/>
                <a:cs typeface="Times New Roman" panose="02020603050405020304" pitchFamily="18" charset="0"/>
              </a:rPr>
              <a:t>monofunctional</a:t>
            </a:r>
            <a:r>
              <a:rPr lang="en-US" sz="2400" b="1" i="1" dirty="0">
                <a:solidFill>
                  <a:srgbClr val="FFFF00"/>
                </a:solidFill>
                <a:latin typeface="Times New Roman" panose="02020603050405020304" pitchFamily="18" charset="0"/>
                <a:cs typeface="Times New Roman" panose="02020603050405020304" pitchFamily="18" charset="0"/>
              </a:rPr>
              <a:t> platinum(II) and palladium(II) complexes: Studies of the </a:t>
            </a:r>
            <a:r>
              <a:rPr lang="en-US" sz="2400" b="1" i="1" dirty="0" err="1">
                <a:solidFill>
                  <a:srgbClr val="FFFF00"/>
                </a:solidFill>
                <a:latin typeface="Times New Roman" panose="02020603050405020304" pitchFamily="18" charset="0"/>
                <a:cs typeface="Times New Roman" panose="02020603050405020304" pitchFamily="18" charset="0"/>
              </a:rPr>
              <a:t>nucleophilic</a:t>
            </a:r>
            <a:r>
              <a:rPr lang="en-US" sz="2400" b="1" i="1" dirty="0">
                <a:solidFill>
                  <a:srgbClr val="FFFF00"/>
                </a:solidFill>
                <a:latin typeface="Times New Roman" panose="02020603050405020304" pitchFamily="18" charset="0"/>
                <a:cs typeface="Times New Roman" panose="02020603050405020304" pitchFamily="18" charset="0"/>
              </a:rPr>
              <a:t> substitution reactions, DNA/BSA interaction, and cytotoxic activity</a:t>
            </a:r>
            <a:r>
              <a:rPr lang="en-US" sz="2400" b="1" dirty="0">
                <a:solidFill>
                  <a:srgbClr val="FFFF00"/>
                </a:solidFill>
                <a:latin typeface="Times New Roman" panose="02020603050405020304" pitchFamily="18" charset="0"/>
                <a:cs typeface="Times New Roman" panose="02020603050405020304" pitchFamily="18" charset="0"/>
              </a:rPr>
              <a:t>, Journal of Inorganic Biochemistry, 189 (2018) 91-102.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TotalTime>
  <Words>804</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Palatino Linotype</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шаблон_стендовый доклад_ru</dc:title>
  <dc:creator>Srecko</dc:creator>
  <cp:lastModifiedBy>Ana Djekovic</cp:lastModifiedBy>
  <cp:revision>66</cp:revision>
  <dcterms:created xsi:type="dcterms:W3CDTF">2019-08-26T08:31:16Z</dcterms:created>
  <dcterms:modified xsi:type="dcterms:W3CDTF">2023-09-18T05:50:40Z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2019-08-17T00:00:00Z</vt:filetime>
  </property>
  <property fmtid="{D5CDD505-2E9C-101B-9397-08002B2CF9AE}" pid="3" name="Creator">
    <vt:lpwstr>Adobe Illustrator CC 22.1 (Macintosh)</vt:lpwstr>
  </property>
  <property fmtid="{D5CDD505-2E9C-101B-9397-08002B2CF9AE}" pid="4" name="LastSaved">
    <vt:filetime>2019-08-26T00:00:00Z</vt:filetime>
  </property>
</Properties>
</file>